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380" r:id="rId3"/>
    <p:sldId id="304" r:id="rId4"/>
    <p:sldId id="370" r:id="rId5"/>
    <p:sldId id="364" r:id="rId6"/>
    <p:sldId id="381" r:id="rId7"/>
    <p:sldId id="365" r:id="rId8"/>
    <p:sldId id="371" r:id="rId9"/>
    <p:sldId id="372" r:id="rId10"/>
    <p:sldId id="373" r:id="rId11"/>
    <p:sldId id="374" r:id="rId12"/>
    <p:sldId id="375" r:id="rId13"/>
    <p:sldId id="368" r:id="rId14"/>
    <p:sldId id="366" r:id="rId15"/>
    <p:sldId id="297" r:id="rId16"/>
    <p:sldId id="382" r:id="rId17"/>
    <p:sldId id="360" r:id="rId18"/>
    <p:sldId id="361" r:id="rId19"/>
    <p:sldId id="300" r:id="rId20"/>
    <p:sldId id="301" r:id="rId21"/>
    <p:sldId id="352" r:id="rId22"/>
    <p:sldId id="356" r:id="rId23"/>
    <p:sldId id="357" r:id="rId24"/>
    <p:sldId id="358" r:id="rId25"/>
    <p:sldId id="359" r:id="rId26"/>
    <p:sldId id="306" r:id="rId27"/>
  </p:sldIdLst>
  <p:sldSz cx="6858000" cy="5143500"/>
  <p:notesSz cx="6858000" cy="9144000"/>
  <p:embeddedFontLst>
    <p:embeddedFont>
      <p:font typeface="Bell MT" panose="02020503060305020303" pitchFamily="18" charset="0"/>
      <p:regular r:id="rId29"/>
      <p:bold r:id="rId30"/>
      <p:italic r:id="rId31"/>
    </p:embeddedFont>
    <p:embeddedFont>
      <p:font typeface="Berkshire Swash" panose="02000505000000020003" pitchFamily="2" charset="0"/>
      <p:bold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Lexend Deca" panose="020B0604020202020204" charset="0"/>
      <p:regular r:id="rId38"/>
      <p:bold r:id="rId39"/>
    </p:embeddedFont>
    <p:embeddedFont>
      <p:font typeface="Microsoft YaHei" panose="020B0503020204020204" pitchFamily="34" charset="-122"/>
      <p:regular r:id="rId40"/>
      <p:bold r:id="rId41"/>
    </p:embeddedFont>
    <p:embeddedFont>
      <p:font typeface="Muli" panose="02000503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7803AD54-FDB5-438A-8F40-1F8BE90A1C2E}">
          <p14:sldIdLst>
            <p14:sldId id="256"/>
            <p14:sldId id="380"/>
            <p14:sldId id="304"/>
            <p14:sldId id="370"/>
            <p14:sldId id="364"/>
            <p14:sldId id="381"/>
            <p14:sldId id="365"/>
            <p14:sldId id="371"/>
            <p14:sldId id="372"/>
            <p14:sldId id="373"/>
            <p14:sldId id="374"/>
            <p14:sldId id="375"/>
            <p14:sldId id="368"/>
            <p14:sldId id="366"/>
            <p14:sldId id="297"/>
            <p14:sldId id="382"/>
            <p14:sldId id="360"/>
            <p14:sldId id="361"/>
            <p14:sldId id="300"/>
            <p14:sldId id="301"/>
            <p14:sldId id="352"/>
            <p14:sldId id="356"/>
            <p14:sldId id="357"/>
            <p14:sldId id="358"/>
            <p14:sldId id="359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B7C2"/>
    <a:srgbClr val="FFCC00"/>
    <a:srgbClr val="1B663E"/>
    <a:srgbClr val="EE959E"/>
    <a:srgbClr val="DBD4DA"/>
    <a:srgbClr val="3544FF"/>
    <a:srgbClr val="00B2FF"/>
    <a:srgbClr val="BFD4DB"/>
    <a:srgbClr val="F4F5FF"/>
    <a:srgbClr val="0000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259FF8-02D3-48AD-A7E2-A4B8CD10835C}">
  <a:tblStyle styleId="{B7259FF8-02D3-48AD-A7E2-A4B8CD1083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55BE8AF-EA6F-4BB5-BCA8-823521E2C47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53" autoAdjust="0"/>
    <p:restoredTop sz="94660"/>
  </p:normalViewPr>
  <p:slideViewPr>
    <p:cSldViewPr snapToGrid="0">
      <p:cViewPr varScale="1">
        <p:scale>
          <a:sx n="92" d="100"/>
          <a:sy n="92" d="100"/>
        </p:scale>
        <p:origin x="14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dirty="0"/>
              <a:t>Gap Year Between Publication</a:t>
            </a:r>
            <a:r>
              <a:rPr lang="en-US" sz="1600" baseline="0" dirty="0"/>
              <a:t> and Last Collected Data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50956306300417065"/>
          <c:y val="0.18529157459179901"/>
          <c:w val="0.46452734033245846"/>
          <c:h val="0.7018192257217847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elete val="1"/>
          </c:dLbls>
          <c:cat>
            <c:strRef>
              <c:f>Sheet1!$A$2:$A$16</c:f>
              <c:strCache>
                <c:ptCount val="15"/>
                <c:pt idx="0">
                  <c:v>(Bagus Takwin et al, 2015)</c:v>
                </c:pt>
                <c:pt idx="1">
                  <c:v>(Ayu Melisa et al,2016)</c:v>
                </c:pt>
                <c:pt idx="2">
                  <c:v>(Ibrahim, 2017)</c:v>
                </c:pt>
                <c:pt idx="3">
                  <c:v>(Mawarsyah, 2018)</c:v>
                </c:pt>
                <c:pt idx="4">
                  <c:v>(Novia Masriani, 2018)</c:v>
                </c:pt>
                <c:pt idx="5">
                  <c:v>(Huswatul Fitri, 2018)</c:v>
                </c:pt>
                <c:pt idx="6">
                  <c:v>(Yudi Wahyudin, 2018)</c:v>
                </c:pt>
                <c:pt idx="7">
                  <c:v>(Adib et al, 2019)</c:v>
                </c:pt>
                <c:pt idx="8">
                  <c:v>(Razif M, 2019)</c:v>
                </c:pt>
                <c:pt idx="9">
                  <c:v>(Sovia Dona Anggrini, 2019)</c:v>
                </c:pt>
                <c:pt idx="10">
                  <c:v>(Rahmatullah, 2019)</c:v>
                </c:pt>
                <c:pt idx="11">
                  <c:v>(Zainal Abidin Achmad, 2020)</c:v>
                </c:pt>
                <c:pt idx="12">
                  <c:v>(Alfiyah Agussalim et al, 2021)</c:v>
                </c:pt>
                <c:pt idx="13">
                  <c:v>(Wasisto Rahajo Jati, 2021)</c:v>
                </c:pt>
                <c:pt idx="14">
                  <c:v>(Hidayatul Fajri, 2021)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5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27-45CB-B7A6-7EDF2C6A4BB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511875103"/>
        <c:axId val="1511878015"/>
      </c:barChart>
      <c:catAx>
        <c:axId val="15118751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1878015"/>
        <c:crosses val="autoZero"/>
        <c:auto val="1"/>
        <c:lblAlgn val="ctr"/>
        <c:lblOffset val="100"/>
        <c:noMultiLvlLbl val="0"/>
      </c:catAx>
      <c:valAx>
        <c:axId val="1511878015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18751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gradFill>
        <a:gsLst>
          <a:gs pos="0">
            <a:schemeClr val="accent1">
              <a:lumMod val="5000"/>
              <a:lumOff val="95000"/>
            </a:schemeClr>
          </a:gs>
          <a:gs pos="74000">
            <a:schemeClr val="accent1">
              <a:lumMod val="45000"/>
              <a:lumOff val="55000"/>
            </a:schemeClr>
          </a:gs>
          <a:gs pos="83000">
            <a:schemeClr val="accent1">
              <a:lumMod val="45000"/>
              <a:lumOff val="55000"/>
            </a:schemeClr>
          </a:gs>
          <a:gs pos="100000">
            <a:schemeClr val="accent1">
              <a:lumMod val="30000"/>
              <a:lumOff val="70000"/>
            </a:schemeClr>
          </a:gs>
        </a:gsLst>
        <a:lin ang="5400000" scaled="1"/>
      </a:gradFill>
    </a:ln>
    <a:effectLst>
      <a:outerShdw blurRad="50800" dist="50800" dir="5400000" algn="ctr" rotWithShape="0">
        <a:schemeClr val="accent2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23:35:44.112"/>
    </inkml:context>
    <inkml:brush xml:id="br0">
      <inkml:brushProperty name="width" value="0.05" units="cm"/>
      <inkml:brushProperty name="height" value="0.05" units="cm"/>
      <inkml:brushProperty name="color" value="#7A7A7A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23:35:53.386"/>
    </inkml:context>
    <inkml:brush xml:id="br0">
      <inkml:brushProperty name="width" value="0.05" units="cm"/>
      <inkml:brushProperty name="height" value="0.05" units="cm"/>
      <inkml:brushProperty name="color" value="#7A7A7A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4T13:18:57.871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638f85e6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638f85e62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319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© Copyright </a:t>
            </a:r>
            <a:r>
              <a:rPr lang="en-US" b="1" dirty="0"/>
              <a:t>PresentationGO.com</a:t>
            </a:r>
            <a:r>
              <a:rPr lang="en-US" dirty="0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685796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4350" y="1991825"/>
            <a:ext cx="340425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375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35413" y="205975"/>
            <a:ext cx="45108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360438" y="47498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435413" y="4406300"/>
            <a:ext cx="4601925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>
              <a:spcBef>
                <a:spcPts val="270"/>
              </a:spcBef>
              <a:spcAft>
                <a:spcPts val="0"/>
              </a:spcAft>
              <a:buSzPts val="1400"/>
              <a:buNone/>
              <a:defRPr sz="105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6360438" y="47498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6360438" y="47498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6360438" y="4749851"/>
            <a:ext cx="411525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35413" y="205975"/>
            <a:ext cx="4510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5413" y="1352550"/>
            <a:ext cx="45108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60438" y="4749851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975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975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975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975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975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975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975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975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975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6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31" Type="http://schemas.openxmlformats.org/officeDocument/2006/relationships/image" Target="../media/image77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1.xml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34" Type="http://schemas.openxmlformats.org/officeDocument/2006/relationships/image" Target="../media/image35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17" Type="http://schemas.openxmlformats.org/officeDocument/2006/relationships/customXml" Target="../ink/ink2.xml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36" Type="http://schemas.openxmlformats.org/officeDocument/2006/relationships/image" Target="../media/image17.svg"/><Relationship Id="rId10" Type="http://schemas.openxmlformats.org/officeDocument/2006/relationships/image" Target="../media/image6.png"/><Relationship Id="rId19" Type="http://schemas.openxmlformats.org/officeDocument/2006/relationships/customXml" Target="../ink/ink3.xml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35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72219" y="872550"/>
            <a:ext cx="3746475" cy="14323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950" dirty="0"/>
              <a:t>Pengukuran Tingkat </a:t>
            </a:r>
            <a:r>
              <a:rPr lang="en-US" sz="1950" dirty="0" err="1"/>
              <a:t>Demokrasi</a:t>
            </a:r>
            <a:r>
              <a:rPr lang="en-US" sz="1950" dirty="0"/>
              <a:t> </a:t>
            </a:r>
            <a:r>
              <a:rPr lang="en-US" sz="1950" dirty="0" err="1"/>
              <a:t>Menggunakan</a:t>
            </a:r>
            <a:r>
              <a:rPr lang="en-US" sz="1950" dirty="0"/>
              <a:t> </a:t>
            </a:r>
            <a:r>
              <a:rPr lang="en-US" sz="1950" dirty="0" err="1"/>
              <a:t>Metode</a:t>
            </a:r>
            <a:r>
              <a:rPr lang="en-US" sz="1950" dirty="0"/>
              <a:t> </a:t>
            </a:r>
            <a:r>
              <a:rPr lang="en-US" sz="1950" i="1" dirty="0"/>
              <a:t>Sentiment Analysis</a:t>
            </a:r>
            <a:endParaRPr sz="195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856" y="1431117"/>
            <a:ext cx="1337138" cy="152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0611" y="926680"/>
            <a:ext cx="496875" cy="544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328" y="1306396"/>
            <a:ext cx="361556" cy="3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6269" y="3668870"/>
            <a:ext cx="439624" cy="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3299" y="3361267"/>
            <a:ext cx="241388" cy="33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8445" y="3461349"/>
            <a:ext cx="241388" cy="33631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172219" y="2497107"/>
            <a:ext cx="5501700" cy="1177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" sz="135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Nama		: Nova Nurviana</a:t>
            </a:r>
            <a:endParaRPr sz="135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r>
              <a:rPr lang="en" sz="135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Pembimbing	: Prof. Dr. Ir. Jaka Sembiring, M. Eng</a:t>
            </a:r>
          </a:p>
          <a:p>
            <a:r>
              <a:rPr lang="en" sz="135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Penguji		: Ir. Hendrawan M,Sc. , PhD</a:t>
            </a:r>
          </a:p>
          <a:p>
            <a:r>
              <a:rPr lang="en" sz="135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		  Dr. Tutun Juhana, S.T. , M.T</a:t>
            </a:r>
          </a:p>
          <a:p>
            <a:r>
              <a:rPr lang="en" sz="135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		  Dr. Kusprasapta Mutijarsa, S.T. , M.T</a:t>
            </a:r>
            <a:endParaRPr sz="135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109039" y="4021258"/>
            <a:ext cx="4756894" cy="5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-US" sz="12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SCHOOL OF ELECTRICAL ENGINEERING AND INFORMATICS</a:t>
            </a:r>
            <a:endParaRPr sz="12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algn="ctr"/>
            <a:r>
              <a:rPr lang="en" sz="1200" b="1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BANDUNG INSTITUTE OF TECHNOLOGY</a:t>
            </a:r>
            <a:endParaRPr sz="1200" b="1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4969" y="742046"/>
            <a:ext cx="1064814" cy="10648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EBB241-D31D-5FC3-4104-630EDE0B32E4}"/>
              </a:ext>
            </a:extLst>
          </p:cNvPr>
          <p:cNvSpPr txBox="1"/>
          <p:nvPr/>
        </p:nvSpPr>
        <p:spPr>
          <a:xfrm>
            <a:off x="4654870" y="245870"/>
            <a:ext cx="2024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Bandung, 23 </a:t>
            </a:r>
            <a:r>
              <a:rPr lang="en-US" dirty="0" err="1">
                <a:solidFill>
                  <a:schemeClr val="bg1"/>
                </a:solidFill>
              </a:rPr>
              <a:t>Juni</a:t>
            </a:r>
            <a:r>
              <a:rPr lang="en-US" dirty="0">
                <a:solidFill>
                  <a:schemeClr val="bg1"/>
                </a:solidFill>
              </a:rPr>
              <a:t> 2022</a:t>
            </a:r>
            <a:endParaRPr lang="en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3796-EA1A-4D57-9FBA-98217EBB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40" y="205975"/>
            <a:ext cx="2676577" cy="502266"/>
          </a:xfrm>
        </p:spPr>
        <p:txBody>
          <a:bodyPr/>
          <a:lstStyle/>
          <a:p>
            <a:r>
              <a:rPr lang="en-US" dirty="0"/>
              <a:t>Literature 3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0326C-907A-4982-9134-1C5D4ACDA2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3F42CF-744D-440A-B026-047305A73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0275"/>
            <a:ext cx="6858000" cy="1514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0B14ED-0201-406E-9B8F-11762112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228" y="2554932"/>
            <a:ext cx="4505543" cy="247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7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3796-EA1A-4D57-9FBA-98217EBB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40" y="205975"/>
            <a:ext cx="2676577" cy="502266"/>
          </a:xfrm>
        </p:spPr>
        <p:txBody>
          <a:bodyPr/>
          <a:lstStyle/>
          <a:p>
            <a:r>
              <a:rPr lang="en-US" dirty="0"/>
              <a:t>Literature 4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0326C-907A-4982-9134-1C5D4ACDA2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262961-93FE-E4FC-3E2A-61E8BCF3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83" y="862020"/>
            <a:ext cx="4791744" cy="24101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20EDC9-E533-F8E3-A3AA-0BD29897A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83" y="3456010"/>
            <a:ext cx="3028950" cy="1514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BDBB9D-60DF-6CED-E0D7-19A58932B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49" y="3397059"/>
            <a:ext cx="1632378" cy="163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5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3796-EA1A-4D57-9FBA-98217EBB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40" y="205975"/>
            <a:ext cx="2676577" cy="502266"/>
          </a:xfrm>
        </p:spPr>
        <p:txBody>
          <a:bodyPr/>
          <a:lstStyle/>
          <a:p>
            <a:r>
              <a:rPr lang="en-US" dirty="0"/>
              <a:t>Literature 5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0326C-907A-4982-9134-1C5D4ACDA2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FDF68-0F45-704B-FAD1-85681E35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512" y="680397"/>
            <a:ext cx="4682848" cy="2554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F6771-84CE-C790-BB08-35F432F1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0" y="708240"/>
            <a:ext cx="1752600" cy="19927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460C79-84FD-6AFF-FEA4-ECD40F6C2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51" y="2919872"/>
            <a:ext cx="1800225" cy="19927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CCACFD-EEF4-0763-5DEB-F894774926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903" y="3390670"/>
            <a:ext cx="2410691" cy="14464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3BA017-53A2-D69E-0BCF-0438B53C4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847" y="3390669"/>
            <a:ext cx="2248502" cy="14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0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C575E-F5F7-4C39-A9BE-1C9362C4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18" y="225955"/>
            <a:ext cx="5788743" cy="857400"/>
          </a:xfrm>
        </p:spPr>
        <p:txBody>
          <a:bodyPr/>
          <a:lstStyle/>
          <a:p>
            <a:r>
              <a:rPr lang="en-US" dirty="0"/>
              <a:t>Indonesia Literature Map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92F243-0512-4E4A-BE6C-963029369A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F7D91-56C9-446C-B2D2-9B8C77BA4749}"/>
              </a:ext>
            </a:extLst>
          </p:cNvPr>
          <p:cNvSpPr/>
          <p:nvPr/>
        </p:nvSpPr>
        <p:spPr>
          <a:xfrm>
            <a:off x="0" y="1111827"/>
            <a:ext cx="6858000" cy="4156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DC4A86-DB11-4573-A922-4D697F1F0A32}"/>
              </a:ext>
            </a:extLst>
          </p:cNvPr>
          <p:cNvSpPr/>
          <p:nvPr/>
        </p:nvSpPr>
        <p:spPr>
          <a:xfrm>
            <a:off x="602673" y="1485896"/>
            <a:ext cx="2421082" cy="67395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3848F9E-937F-48FA-897C-02DBF4DE2BD5}"/>
              </a:ext>
            </a:extLst>
          </p:cNvPr>
          <p:cNvSpPr/>
          <p:nvPr/>
        </p:nvSpPr>
        <p:spPr>
          <a:xfrm>
            <a:off x="602673" y="2047006"/>
            <a:ext cx="2421082" cy="287053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Nurviana, 2022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B7D341A-AA90-446B-946E-AE108EDF059B}"/>
              </a:ext>
            </a:extLst>
          </p:cNvPr>
          <p:cNvSpPr/>
          <p:nvPr/>
        </p:nvSpPr>
        <p:spPr>
          <a:xfrm flipV="1">
            <a:off x="1433946" y="2036613"/>
            <a:ext cx="758536" cy="324497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509FB2-46C6-44F3-BF48-5688D3FEFA1E}"/>
              </a:ext>
            </a:extLst>
          </p:cNvPr>
          <p:cNvSpPr/>
          <p:nvPr/>
        </p:nvSpPr>
        <p:spPr>
          <a:xfrm>
            <a:off x="602673" y="2565368"/>
            <a:ext cx="2421082" cy="3197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Measurement</a:t>
            </a:r>
            <a:endParaRPr lang="en-ID" dirty="0"/>
          </a:p>
        </p:txBody>
      </p:sp>
      <p:pic>
        <p:nvPicPr>
          <p:cNvPr id="23" name="Graphic 22" descr="Gauge">
            <a:extLst>
              <a:ext uri="{FF2B5EF4-FFF2-40B4-BE49-F238E27FC236}">
                <a16:creationId xmlns:a16="http://schemas.microsoft.com/office/drawing/2014/main" id="{677565BF-C7B9-4125-AD6C-2854B8687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6014" y="1298858"/>
            <a:ext cx="914400" cy="914400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13EB97D-995A-4146-899D-F69F5251FC6C}"/>
              </a:ext>
            </a:extLst>
          </p:cNvPr>
          <p:cNvSpPr/>
          <p:nvPr/>
        </p:nvSpPr>
        <p:spPr>
          <a:xfrm>
            <a:off x="3740725" y="1474047"/>
            <a:ext cx="2421082" cy="67395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89FF1D-48CC-4619-8E6E-566DE84C9B52}"/>
              </a:ext>
            </a:extLst>
          </p:cNvPr>
          <p:cNvSpPr/>
          <p:nvPr/>
        </p:nvSpPr>
        <p:spPr>
          <a:xfrm>
            <a:off x="3740725" y="2035157"/>
            <a:ext cx="2421082" cy="2870539"/>
          </a:xfrm>
          <a:prstGeom prst="roundRect">
            <a:avLst/>
          </a:prstGeom>
          <a:solidFill>
            <a:srgbClr val="FFDFBA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dirty="0" err="1">
                <a:solidFill>
                  <a:schemeClr val="tx1"/>
                </a:solidFill>
              </a:rPr>
              <a:t>Rahutomo</a:t>
            </a:r>
            <a:r>
              <a:rPr lang="en-US" dirty="0">
                <a:solidFill>
                  <a:schemeClr val="tx1"/>
                </a:solidFill>
              </a:rPr>
              <a:t>, 2020</a:t>
            </a:r>
          </a:p>
          <a:p>
            <a:pPr algn="ctr">
              <a:lnSpc>
                <a:spcPct val="200000"/>
              </a:lnSpc>
            </a:pPr>
            <a:r>
              <a:rPr lang="en-US" dirty="0">
                <a:solidFill>
                  <a:schemeClr val="tx1"/>
                </a:solidFill>
              </a:rPr>
              <a:t>Huda, 2019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2FADA87B-E7C3-4F4A-B03F-D994B6E50C24}"/>
              </a:ext>
            </a:extLst>
          </p:cNvPr>
          <p:cNvSpPr/>
          <p:nvPr/>
        </p:nvSpPr>
        <p:spPr>
          <a:xfrm flipV="1">
            <a:off x="4571998" y="2024764"/>
            <a:ext cx="758536" cy="324497"/>
          </a:xfrm>
          <a:prstGeom prst="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8532776-0467-4CB3-B7E7-96A25103B2C9}"/>
              </a:ext>
            </a:extLst>
          </p:cNvPr>
          <p:cNvSpPr/>
          <p:nvPr/>
        </p:nvSpPr>
        <p:spPr>
          <a:xfrm>
            <a:off x="3740725" y="2553519"/>
            <a:ext cx="2421082" cy="31974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Prediction</a:t>
            </a:r>
            <a:endParaRPr lang="en-ID" dirty="0"/>
          </a:p>
        </p:txBody>
      </p:sp>
      <p:pic>
        <p:nvPicPr>
          <p:cNvPr id="27" name="Graphic 26" descr="Statistics">
            <a:extLst>
              <a:ext uri="{FF2B5EF4-FFF2-40B4-BE49-F238E27FC236}">
                <a16:creationId xmlns:a16="http://schemas.microsoft.com/office/drawing/2014/main" id="{9CB2FBCE-8DEB-4C4E-941F-46AB70DAB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56580" y="1483529"/>
            <a:ext cx="673954" cy="673954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1D87FBF-99FB-4B4B-B99E-D2AFBCFAAF52}"/>
              </a:ext>
            </a:extLst>
          </p:cNvPr>
          <p:cNvSpPr/>
          <p:nvPr/>
        </p:nvSpPr>
        <p:spPr>
          <a:xfrm>
            <a:off x="602673" y="4585950"/>
            <a:ext cx="2421082" cy="31974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D2907EA-9960-4DD0-916C-4565BE37A0C7}"/>
              </a:ext>
            </a:extLst>
          </p:cNvPr>
          <p:cNvSpPr/>
          <p:nvPr/>
        </p:nvSpPr>
        <p:spPr>
          <a:xfrm>
            <a:off x="3740725" y="4585950"/>
            <a:ext cx="2421082" cy="31974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4642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D4ADE7-BD43-4E79-AF6C-49A07A4E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588" y="129884"/>
            <a:ext cx="4157370" cy="706582"/>
          </a:xfrm>
          <a:noFill/>
        </p:spPr>
        <p:txBody>
          <a:bodyPr/>
          <a:lstStyle/>
          <a:p>
            <a:pPr algn="ctr"/>
            <a:r>
              <a:rPr lang="en-US" sz="2800" dirty="0"/>
              <a:t>Hypothesis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F2EC4-9C94-4B6D-9C72-11CBCA6A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722" y="1630340"/>
            <a:ext cx="3436360" cy="2237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0E99C-493D-47FC-9B8E-EFF5D4908768}"/>
              </a:ext>
            </a:extLst>
          </p:cNvPr>
          <p:cNvSpPr txBox="1"/>
          <p:nvPr/>
        </p:nvSpPr>
        <p:spPr>
          <a:xfrm>
            <a:off x="2067214" y="3867582"/>
            <a:ext cx="27235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Sentiment analysis can be used as an alternative method to measure democracy level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3471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BA006C-A2AF-416B-86F7-BB3C2B1028F4}"/>
              </a:ext>
            </a:extLst>
          </p:cNvPr>
          <p:cNvSpPr txBox="1"/>
          <p:nvPr/>
        </p:nvSpPr>
        <p:spPr>
          <a:xfrm>
            <a:off x="2318588" y="301558"/>
            <a:ext cx="20393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latin typeface="Bell MT" panose="02020503060305020303" pitchFamily="18" charset="0"/>
              </a:rPr>
              <a:t>Online Newspaper</a:t>
            </a:r>
            <a:endParaRPr lang="en-ID" sz="1800" b="1" dirty="0">
              <a:ln>
                <a:solidFill>
                  <a:schemeClr val="accent1">
                    <a:shade val="50000"/>
                  </a:schemeClr>
                </a:solidFill>
              </a:ln>
              <a:latin typeface="Bell MT" panose="020205030603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069E7-56A0-4AAA-9B81-37C7ED9E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1462133"/>
            <a:ext cx="6276109" cy="2373486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F20485E-29EA-4ADA-BDBD-89875FD967A2}"/>
              </a:ext>
            </a:extLst>
          </p:cNvPr>
          <p:cNvSpPr/>
          <p:nvPr/>
        </p:nvSpPr>
        <p:spPr>
          <a:xfrm>
            <a:off x="599208" y="1596735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63A62C6-5C5F-4686-B890-42AD7EF8D94C}"/>
              </a:ext>
            </a:extLst>
          </p:cNvPr>
          <p:cNvSpPr/>
          <p:nvPr/>
        </p:nvSpPr>
        <p:spPr>
          <a:xfrm>
            <a:off x="897082" y="1832263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3612799-9899-4B7B-B2DB-22870A61FD27}"/>
              </a:ext>
            </a:extLst>
          </p:cNvPr>
          <p:cNvSpPr/>
          <p:nvPr/>
        </p:nvSpPr>
        <p:spPr>
          <a:xfrm>
            <a:off x="1132610" y="2275611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090FF92-3DB2-4310-A81C-8325A00B523A}"/>
              </a:ext>
            </a:extLst>
          </p:cNvPr>
          <p:cNvSpPr/>
          <p:nvPr/>
        </p:nvSpPr>
        <p:spPr>
          <a:xfrm>
            <a:off x="1336965" y="2074720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F37FF1-83A3-47C3-8416-3484BEB4755D}"/>
              </a:ext>
            </a:extLst>
          </p:cNvPr>
          <p:cNvSpPr/>
          <p:nvPr/>
        </p:nvSpPr>
        <p:spPr>
          <a:xfrm>
            <a:off x="1489365" y="2403770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1B2C144-12DF-4C3E-B302-01B771B09B87}"/>
              </a:ext>
            </a:extLst>
          </p:cNvPr>
          <p:cNvSpPr/>
          <p:nvPr/>
        </p:nvSpPr>
        <p:spPr>
          <a:xfrm>
            <a:off x="1652156" y="2649692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114261F-0501-4775-942A-BB3096FA3AAA}"/>
              </a:ext>
            </a:extLst>
          </p:cNvPr>
          <p:cNvSpPr/>
          <p:nvPr/>
        </p:nvSpPr>
        <p:spPr>
          <a:xfrm>
            <a:off x="1302329" y="2663550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7DA88F-F0F8-4047-B4E5-2EAE96F6BD83}"/>
              </a:ext>
            </a:extLst>
          </p:cNvPr>
          <p:cNvSpPr/>
          <p:nvPr/>
        </p:nvSpPr>
        <p:spPr>
          <a:xfrm>
            <a:off x="1797628" y="2899081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378A38-C838-4AC5-9F81-F726175EC6FA}"/>
              </a:ext>
            </a:extLst>
          </p:cNvPr>
          <p:cNvSpPr/>
          <p:nvPr/>
        </p:nvSpPr>
        <p:spPr>
          <a:xfrm>
            <a:off x="2580398" y="2299870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D116D2-6F5D-4566-AD8D-18BA833ABF53}"/>
              </a:ext>
            </a:extLst>
          </p:cNvPr>
          <p:cNvSpPr/>
          <p:nvPr/>
        </p:nvSpPr>
        <p:spPr>
          <a:xfrm>
            <a:off x="3428980" y="2213280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ECAEE1-C72D-48B5-AEEA-E334A6912C93}"/>
              </a:ext>
            </a:extLst>
          </p:cNvPr>
          <p:cNvSpPr/>
          <p:nvPr/>
        </p:nvSpPr>
        <p:spPr>
          <a:xfrm>
            <a:off x="3300823" y="2625455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0AA3FF-4D74-421F-BB3C-55D048A194F9}"/>
              </a:ext>
            </a:extLst>
          </p:cNvPr>
          <p:cNvSpPr/>
          <p:nvPr/>
        </p:nvSpPr>
        <p:spPr>
          <a:xfrm>
            <a:off x="3120711" y="2299873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57FA3F-BDC3-47F7-89CD-9BB23AFEE41D}"/>
              </a:ext>
            </a:extLst>
          </p:cNvPr>
          <p:cNvSpPr/>
          <p:nvPr/>
        </p:nvSpPr>
        <p:spPr>
          <a:xfrm>
            <a:off x="3418585" y="1704125"/>
            <a:ext cx="103909" cy="114300"/>
          </a:xfrm>
          <a:prstGeom prst="ellipse">
            <a:avLst/>
          </a:prstGeom>
          <a:solidFill>
            <a:srgbClr val="FF0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CB70EFD-5B9E-4FCD-B57E-D68F51F2CD3B}"/>
              </a:ext>
            </a:extLst>
          </p:cNvPr>
          <p:cNvSpPr/>
          <p:nvPr/>
        </p:nvSpPr>
        <p:spPr>
          <a:xfrm>
            <a:off x="1936150" y="3120758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D0E77C-A76D-422D-A204-2E2299838466}"/>
              </a:ext>
            </a:extLst>
          </p:cNvPr>
          <p:cNvSpPr/>
          <p:nvPr/>
        </p:nvSpPr>
        <p:spPr>
          <a:xfrm>
            <a:off x="2088551" y="3054947"/>
            <a:ext cx="103909" cy="114300"/>
          </a:xfrm>
          <a:prstGeom prst="ellipse">
            <a:avLst/>
          </a:prstGeom>
          <a:solidFill>
            <a:srgbClr val="FF0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CDDF361-5F27-4D27-AE14-3E813DD8CB7E}"/>
              </a:ext>
            </a:extLst>
          </p:cNvPr>
          <p:cNvSpPr/>
          <p:nvPr/>
        </p:nvSpPr>
        <p:spPr>
          <a:xfrm>
            <a:off x="2126651" y="3196956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EDD82D2-B14F-4A6C-ABD4-1EB409944129}"/>
              </a:ext>
            </a:extLst>
          </p:cNvPr>
          <p:cNvSpPr/>
          <p:nvPr/>
        </p:nvSpPr>
        <p:spPr>
          <a:xfrm>
            <a:off x="2518045" y="3224664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4AEEEA-6410-4B8E-A452-E85F7A334073}"/>
              </a:ext>
            </a:extLst>
          </p:cNvPr>
          <p:cNvSpPr/>
          <p:nvPr/>
        </p:nvSpPr>
        <p:spPr>
          <a:xfrm>
            <a:off x="2576927" y="3335500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2993B79-C5A5-47E1-A4D0-8B49A46545F5}"/>
              </a:ext>
            </a:extLst>
          </p:cNvPr>
          <p:cNvSpPr/>
          <p:nvPr/>
        </p:nvSpPr>
        <p:spPr>
          <a:xfrm>
            <a:off x="2802065" y="3290471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91259B5-8869-4246-AA85-3B754F6A6A78}"/>
              </a:ext>
            </a:extLst>
          </p:cNvPr>
          <p:cNvSpPr/>
          <p:nvPr/>
        </p:nvSpPr>
        <p:spPr>
          <a:xfrm>
            <a:off x="3255805" y="3453262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CA24FF9-7A3A-4C52-8960-B686858642EC}"/>
              </a:ext>
            </a:extLst>
          </p:cNvPr>
          <p:cNvSpPr/>
          <p:nvPr/>
        </p:nvSpPr>
        <p:spPr>
          <a:xfrm>
            <a:off x="4582377" y="3501752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7F2625D-8CBB-417D-8E72-0ABB62A55175}"/>
              </a:ext>
            </a:extLst>
          </p:cNvPr>
          <p:cNvSpPr/>
          <p:nvPr/>
        </p:nvSpPr>
        <p:spPr>
          <a:xfrm>
            <a:off x="3643735" y="3446332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7A81CA6-6E50-43E7-AA7D-3BA593AB53D4}"/>
              </a:ext>
            </a:extLst>
          </p:cNvPr>
          <p:cNvSpPr/>
          <p:nvPr/>
        </p:nvSpPr>
        <p:spPr>
          <a:xfrm>
            <a:off x="4055911" y="2112825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9516E98-D2A6-49D5-8FBE-772A1F16410B}"/>
              </a:ext>
            </a:extLst>
          </p:cNvPr>
          <p:cNvSpPr/>
          <p:nvPr/>
        </p:nvSpPr>
        <p:spPr>
          <a:xfrm>
            <a:off x="3865408" y="2545782"/>
            <a:ext cx="103909" cy="114300"/>
          </a:xfrm>
          <a:prstGeom prst="ellipse">
            <a:avLst/>
          </a:prstGeom>
          <a:solidFill>
            <a:srgbClr val="FF0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928EDB-7565-4869-9841-DBDA216F5F43}"/>
              </a:ext>
            </a:extLst>
          </p:cNvPr>
          <p:cNvSpPr/>
          <p:nvPr/>
        </p:nvSpPr>
        <p:spPr>
          <a:xfrm>
            <a:off x="4152890" y="2490365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2AD7DF9-A683-49F4-8277-F3C95B68FAA6}"/>
              </a:ext>
            </a:extLst>
          </p:cNvPr>
          <p:cNvSpPr/>
          <p:nvPr/>
        </p:nvSpPr>
        <p:spPr>
          <a:xfrm>
            <a:off x="4627410" y="2019308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7B2EA51-6700-4E8D-820D-B263F83C59FB}"/>
              </a:ext>
            </a:extLst>
          </p:cNvPr>
          <p:cNvSpPr/>
          <p:nvPr/>
        </p:nvSpPr>
        <p:spPr>
          <a:xfrm>
            <a:off x="3906974" y="2878290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4215006-96BF-460F-B8C1-B35BCD53C5F5}"/>
              </a:ext>
            </a:extLst>
          </p:cNvPr>
          <p:cNvSpPr/>
          <p:nvPr/>
        </p:nvSpPr>
        <p:spPr>
          <a:xfrm>
            <a:off x="4236021" y="2812483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8CB617-DD4A-4CA3-A9F7-48B3AC4F996F}"/>
              </a:ext>
            </a:extLst>
          </p:cNvPr>
          <p:cNvSpPr/>
          <p:nvPr/>
        </p:nvSpPr>
        <p:spPr>
          <a:xfrm>
            <a:off x="5025758" y="2339690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40B681-8725-458C-A1AC-3DF4B5FDB774}"/>
              </a:ext>
            </a:extLst>
          </p:cNvPr>
          <p:cNvSpPr/>
          <p:nvPr/>
        </p:nvSpPr>
        <p:spPr>
          <a:xfrm>
            <a:off x="5121216" y="2706858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2B3CA5F-F749-4E44-9508-1F3698C45ADB}"/>
              </a:ext>
            </a:extLst>
          </p:cNvPr>
          <p:cNvSpPr/>
          <p:nvPr/>
        </p:nvSpPr>
        <p:spPr>
          <a:xfrm>
            <a:off x="5753111" y="2396840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C98897-42B7-48EE-A268-F446836ECD37}"/>
              </a:ext>
            </a:extLst>
          </p:cNvPr>
          <p:cNvSpPr/>
          <p:nvPr/>
        </p:nvSpPr>
        <p:spPr>
          <a:xfrm>
            <a:off x="6445843" y="2715493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04CCC7-6785-4C61-B689-82288CF17189}"/>
              </a:ext>
            </a:extLst>
          </p:cNvPr>
          <p:cNvSpPr/>
          <p:nvPr/>
        </p:nvSpPr>
        <p:spPr>
          <a:xfrm>
            <a:off x="1530929" y="1946563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9F33956-4B53-40F4-9078-694CB8D60F68}"/>
              </a:ext>
            </a:extLst>
          </p:cNvPr>
          <p:cNvSpPr/>
          <p:nvPr/>
        </p:nvSpPr>
        <p:spPr>
          <a:xfrm>
            <a:off x="2001983" y="2531931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7CDB82-985C-4FC8-8F2D-DA6B8573BA1F}"/>
              </a:ext>
            </a:extLst>
          </p:cNvPr>
          <p:cNvSpPr/>
          <p:nvPr/>
        </p:nvSpPr>
        <p:spPr>
          <a:xfrm>
            <a:off x="716972" y="4229114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EB1D418-82DA-4561-8B1A-3BBCCDB3A249}"/>
              </a:ext>
            </a:extLst>
          </p:cNvPr>
          <p:cNvSpPr/>
          <p:nvPr/>
        </p:nvSpPr>
        <p:spPr>
          <a:xfrm>
            <a:off x="720426" y="4440395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67EC612-EEFB-4ADF-A05D-2F4A63A1A83F}"/>
              </a:ext>
            </a:extLst>
          </p:cNvPr>
          <p:cNvSpPr/>
          <p:nvPr/>
        </p:nvSpPr>
        <p:spPr>
          <a:xfrm>
            <a:off x="713482" y="4672464"/>
            <a:ext cx="103909" cy="114300"/>
          </a:xfrm>
          <a:prstGeom prst="ellipse">
            <a:avLst/>
          </a:prstGeom>
          <a:solidFill>
            <a:srgbClr val="FF0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417BC-D982-4E03-BF85-E25ABF318BC1}"/>
              </a:ext>
            </a:extLst>
          </p:cNvPr>
          <p:cNvSpPr txBox="1"/>
          <p:nvPr/>
        </p:nvSpPr>
        <p:spPr>
          <a:xfrm>
            <a:off x="897083" y="4610118"/>
            <a:ext cx="696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Sedikit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2DDBF2-479F-49B9-8A23-8C1ABDF03F42}"/>
              </a:ext>
            </a:extLst>
          </p:cNvPr>
          <p:cNvSpPr txBox="1"/>
          <p:nvPr/>
        </p:nvSpPr>
        <p:spPr>
          <a:xfrm>
            <a:off x="893617" y="4367660"/>
            <a:ext cx="696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Sedang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2E756F-BCCF-4F60-B309-044D04599733}"/>
              </a:ext>
            </a:extLst>
          </p:cNvPr>
          <p:cNvSpPr txBox="1"/>
          <p:nvPr/>
        </p:nvSpPr>
        <p:spPr>
          <a:xfrm>
            <a:off x="890152" y="4125202"/>
            <a:ext cx="1146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Banyak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D4108C-5F1C-4A55-B2EB-9415EC41D9CE}"/>
              </a:ext>
            </a:extLst>
          </p:cNvPr>
          <p:cNvSpPr txBox="1"/>
          <p:nvPr/>
        </p:nvSpPr>
        <p:spPr>
          <a:xfrm>
            <a:off x="1440874" y="4606195"/>
            <a:ext cx="696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: 2-3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459ED2-E713-47B1-9C5A-360C66AD42D8}"/>
              </a:ext>
            </a:extLst>
          </p:cNvPr>
          <p:cNvSpPr txBox="1"/>
          <p:nvPr/>
        </p:nvSpPr>
        <p:spPr>
          <a:xfrm>
            <a:off x="1421764" y="4366740"/>
            <a:ext cx="696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: 4-10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9576C3-F5FF-47C0-B3EE-C67DC7010CDC}"/>
              </a:ext>
            </a:extLst>
          </p:cNvPr>
          <p:cNvSpPr txBox="1"/>
          <p:nvPr/>
        </p:nvSpPr>
        <p:spPr>
          <a:xfrm>
            <a:off x="1416628" y="4134553"/>
            <a:ext cx="696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: &gt;10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D70A682-3127-40BE-AB1C-83BFEB8DBCFC}"/>
              </a:ext>
            </a:extLst>
          </p:cNvPr>
          <p:cNvSpPr/>
          <p:nvPr/>
        </p:nvSpPr>
        <p:spPr>
          <a:xfrm>
            <a:off x="3480943" y="3743731"/>
            <a:ext cx="3377057" cy="1188996"/>
          </a:xfrm>
          <a:custGeom>
            <a:avLst/>
            <a:gdLst>
              <a:gd name="connsiteX0" fmla="*/ 2516697 w 2936449"/>
              <a:gd name="connsiteY0" fmla="*/ 16778 h 1308683"/>
              <a:gd name="connsiteX1" fmla="*/ 2516697 w 2936449"/>
              <a:gd name="connsiteY1" fmla="*/ 16778 h 1308683"/>
              <a:gd name="connsiteX2" fmla="*/ 2021746 w 2936449"/>
              <a:gd name="connsiteY2" fmla="*/ 33556 h 1308683"/>
              <a:gd name="connsiteX3" fmla="*/ 1853967 w 2936449"/>
              <a:gd name="connsiteY3" fmla="*/ 134224 h 1308683"/>
              <a:gd name="connsiteX4" fmla="*/ 1593908 w 2936449"/>
              <a:gd name="connsiteY4" fmla="*/ 335560 h 1308683"/>
              <a:gd name="connsiteX5" fmla="*/ 1526796 w 2936449"/>
              <a:gd name="connsiteY5" fmla="*/ 402672 h 1308683"/>
              <a:gd name="connsiteX6" fmla="*/ 1484851 w 2936449"/>
              <a:gd name="connsiteY6" fmla="*/ 461395 h 1308683"/>
              <a:gd name="connsiteX7" fmla="*/ 1308682 w 2936449"/>
              <a:gd name="connsiteY7" fmla="*/ 553673 h 1308683"/>
              <a:gd name="connsiteX8" fmla="*/ 1140902 w 2936449"/>
              <a:gd name="connsiteY8" fmla="*/ 612396 h 1308683"/>
              <a:gd name="connsiteX9" fmla="*/ 738231 w 2936449"/>
              <a:gd name="connsiteY9" fmla="*/ 654341 h 1308683"/>
              <a:gd name="connsiteX10" fmla="*/ 243280 w 2936449"/>
              <a:gd name="connsiteY10" fmla="*/ 671119 h 1308683"/>
              <a:gd name="connsiteX11" fmla="*/ 125835 w 2936449"/>
              <a:gd name="connsiteY11" fmla="*/ 713064 h 1308683"/>
              <a:gd name="connsiteX12" fmla="*/ 58723 w 2936449"/>
              <a:gd name="connsiteY12" fmla="*/ 796954 h 1308683"/>
              <a:gd name="connsiteX13" fmla="*/ 0 w 2936449"/>
              <a:gd name="connsiteY13" fmla="*/ 906011 h 1308683"/>
              <a:gd name="connsiteX14" fmla="*/ 41945 w 2936449"/>
              <a:gd name="connsiteY14" fmla="*/ 1040235 h 1308683"/>
              <a:gd name="connsiteX15" fmla="*/ 167780 w 2936449"/>
              <a:gd name="connsiteY15" fmla="*/ 1115736 h 1308683"/>
              <a:gd name="connsiteX16" fmla="*/ 251669 w 2936449"/>
              <a:gd name="connsiteY16" fmla="*/ 1107347 h 1308683"/>
              <a:gd name="connsiteX17" fmla="*/ 461394 w 2936449"/>
              <a:gd name="connsiteY17" fmla="*/ 1057013 h 1308683"/>
              <a:gd name="connsiteX18" fmla="*/ 570451 w 2936449"/>
              <a:gd name="connsiteY18" fmla="*/ 1040235 h 1308683"/>
              <a:gd name="connsiteX19" fmla="*/ 696286 w 2936449"/>
              <a:gd name="connsiteY19" fmla="*/ 1015068 h 1308683"/>
              <a:gd name="connsiteX20" fmla="*/ 864066 w 2936449"/>
              <a:gd name="connsiteY20" fmla="*/ 998290 h 1308683"/>
              <a:gd name="connsiteX21" fmla="*/ 1216403 w 2936449"/>
              <a:gd name="connsiteY21" fmla="*/ 1006679 h 1308683"/>
              <a:gd name="connsiteX22" fmla="*/ 1417739 w 2936449"/>
              <a:gd name="connsiteY22" fmla="*/ 1065402 h 1308683"/>
              <a:gd name="connsiteX23" fmla="*/ 1593908 w 2936449"/>
              <a:gd name="connsiteY23" fmla="*/ 1115736 h 1308683"/>
              <a:gd name="connsiteX24" fmla="*/ 1812022 w 2936449"/>
              <a:gd name="connsiteY24" fmla="*/ 1216404 h 1308683"/>
              <a:gd name="connsiteX25" fmla="*/ 1912690 w 2936449"/>
              <a:gd name="connsiteY25" fmla="*/ 1258349 h 1308683"/>
              <a:gd name="connsiteX26" fmla="*/ 2072080 w 2936449"/>
              <a:gd name="connsiteY26" fmla="*/ 1291905 h 1308683"/>
              <a:gd name="connsiteX27" fmla="*/ 2172748 w 2936449"/>
              <a:gd name="connsiteY27" fmla="*/ 1300294 h 1308683"/>
              <a:gd name="connsiteX28" fmla="*/ 2256638 w 2936449"/>
              <a:gd name="connsiteY28" fmla="*/ 1308683 h 1308683"/>
              <a:gd name="connsiteX29" fmla="*/ 2575420 w 2936449"/>
              <a:gd name="connsiteY29" fmla="*/ 1300294 h 1308683"/>
              <a:gd name="connsiteX30" fmla="*/ 2634143 w 2936449"/>
              <a:gd name="connsiteY30" fmla="*/ 1249960 h 1308683"/>
              <a:gd name="connsiteX31" fmla="*/ 2751589 w 2936449"/>
              <a:gd name="connsiteY31" fmla="*/ 1191237 h 1308683"/>
              <a:gd name="connsiteX32" fmla="*/ 2869035 w 2936449"/>
              <a:gd name="connsiteY32" fmla="*/ 1174459 h 1308683"/>
              <a:gd name="connsiteX33" fmla="*/ 2919369 w 2936449"/>
              <a:gd name="connsiteY33" fmla="*/ 1090569 h 1308683"/>
              <a:gd name="connsiteX34" fmla="*/ 2927757 w 2936449"/>
              <a:gd name="connsiteY34" fmla="*/ 1031846 h 1308683"/>
              <a:gd name="connsiteX35" fmla="*/ 2927757 w 2936449"/>
              <a:gd name="connsiteY35" fmla="*/ 637563 h 1308683"/>
              <a:gd name="connsiteX36" fmla="*/ 2885813 w 2936449"/>
              <a:gd name="connsiteY36" fmla="*/ 461395 h 1308683"/>
              <a:gd name="connsiteX37" fmla="*/ 2835479 w 2936449"/>
              <a:gd name="connsiteY37" fmla="*/ 260059 h 1308683"/>
              <a:gd name="connsiteX38" fmla="*/ 2810312 w 2936449"/>
              <a:gd name="connsiteY38" fmla="*/ 209725 h 1308683"/>
              <a:gd name="connsiteX39" fmla="*/ 2759978 w 2936449"/>
              <a:gd name="connsiteY39" fmla="*/ 167780 h 1308683"/>
              <a:gd name="connsiteX40" fmla="*/ 2734811 w 2936449"/>
              <a:gd name="connsiteY40" fmla="*/ 134224 h 1308683"/>
              <a:gd name="connsiteX41" fmla="*/ 2718033 w 2936449"/>
              <a:gd name="connsiteY41" fmla="*/ 83890 h 1308683"/>
              <a:gd name="connsiteX42" fmla="*/ 2667699 w 2936449"/>
              <a:gd name="connsiteY42" fmla="*/ 33556 h 1308683"/>
              <a:gd name="connsiteX43" fmla="*/ 2642532 w 2936449"/>
              <a:gd name="connsiteY43" fmla="*/ 16778 h 1308683"/>
              <a:gd name="connsiteX44" fmla="*/ 2583809 w 2936449"/>
              <a:gd name="connsiteY44" fmla="*/ 0 h 1308683"/>
              <a:gd name="connsiteX45" fmla="*/ 2541864 w 2936449"/>
              <a:gd name="connsiteY45" fmla="*/ 8389 h 1308683"/>
              <a:gd name="connsiteX46" fmla="*/ 2516697 w 2936449"/>
              <a:gd name="connsiteY46" fmla="*/ 16778 h 130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936449" h="1308683">
                <a:moveTo>
                  <a:pt x="2516697" y="16778"/>
                </a:moveTo>
                <a:lnTo>
                  <a:pt x="2516697" y="16778"/>
                </a:lnTo>
                <a:cubicBezTo>
                  <a:pt x="2380453" y="12080"/>
                  <a:pt x="2155395" y="-6539"/>
                  <a:pt x="2021746" y="33556"/>
                </a:cubicBezTo>
                <a:cubicBezTo>
                  <a:pt x="1959276" y="52297"/>
                  <a:pt x="1908454" y="98377"/>
                  <a:pt x="1853967" y="134224"/>
                </a:cubicBezTo>
                <a:cubicBezTo>
                  <a:pt x="1762196" y="194600"/>
                  <a:pt x="1675327" y="261896"/>
                  <a:pt x="1593908" y="335560"/>
                </a:cubicBezTo>
                <a:cubicBezTo>
                  <a:pt x="1570448" y="356786"/>
                  <a:pt x="1547516" y="378764"/>
                  <a:pt x="1526796" y="402672"/>
                </a:cubicBezTo>
                <a:cubicBezTo>
                  <a:pt x="1511042" y="420850"/>
                  <a:pt x="1503029" y="445641"/>
                  <a:pt x="1484851" y="461395"/>
                </a:cubicBezTo>
                <a:cubicBezTo>
                  <a:pt x="1451304" y="490469"/>
                  <a:pt x="1348467" y="538272"/>
                  <a:pt x="1308682" y="553673"/>
                </a:cubicBezTo>
                <a:cubicBezTo>
                  <a:pt x="1253424" y="575063"/>
                  <a:pt x="1198658" y="599160"/>
                  <a:pt x="1140902" y="612396"/>
                </a:cubicBezTo>
                <a:cubicBezTo>
                  <a:pt x="1003560" y="643870"/>
                  <a:pt x="876693" y="649083"/>
                  <a:pt x="738231" y="654341"/>
                </a:cubicBezTo>
                <a:lnTo>
                  <a:pt x="243280" y="671119"/>
                </a:lnTo>
                <a:cubicBezTo>
                  <a:pt x="204132" y="685101"/>
                  <a:pt x="160181" y="689646"/>
                  <a:pt x="125835" y="713064"/>
                </a:cubicBezTo>
                <a:cubicBezTo>
                  <a:pt x="96247" y="733237"/>
                  <a:pt x="79690" y="767923"/>
                  <a:pt x="58723" y="796954"/>
                </a:cubicBezTo>
                <a:cubicBezTo>
                  <a:pt x="18438" y="852734"/>
                  <a:pt x="21072" y="853330"/>
                  <a:pt x="0" y="906011"/>
                </a:cubicBezTo>
                <a:cubicBezTo>
                  <a:pt x="13982" y="950752"/>
                  <a:pt x="16779" y="1000688"/>
                  <a:pt x="41945" y="1040235"/>
                </a:cubicBezTo>
                <a:cubicBezTo>
                  <a:pt x="56117" y="1062506"/>
                  <a:pt x="138106" y="1100899"/>
                  <a:pt x="167780" y="1115736"/>
                </a:cubicBezTo>
                <a:cubicBezTo>
                  <a:pt x="195743" y="1112940"/>
                  <a:pt x="224112" y="1112858"/>
                  <a:pt x="251669" y="1107347"/>
                </a:cubicBezTo>
                <a:cubicBezTo>
                  <a:pt x="322166" y="1093247"/>
                  <a:pt x="390336" y="1067945"/>
                  <a:pt x="461394" y="1057013"/>
                </a:cubicBezTo>
                <a:cubicBezTo>
                  <a:pt x="497746" y="1051420"/>
                  <a:pt x="534244" y="1046701"/>
                  <a:pt x="570451" y="1040235"/>
                </a:cubicBezTo>
                <a:cubicBezTo>
                  <a:pt x="612561" y="1032715"/>
                  <a:pt x="653940" y="1021117"/>
                  <a:pt x="696286" y="1015068"/>
                </a:cubicBezTo>
                <a:cubicBezTo>
                  <a:pt x="751927" y="1007119"/>
                  <a:pt x="808139" y="1003883"/>
                  <a:pt x="864066" y="998290"/>
                </a:cubicBezTo>
                <a:lnTo>
                  <a:pt x="1216403" y="1006679"/>
                </a:lnTo>
                <a:cubicBezTo>
                  <a:pt x="1285803" y="1015091"/>
                  <a:pt x="1350294" y="1047008"/>
                  <a:pt x="1417739" y="1065402"/>
                </a:cubicBezTo>
                <a:cubicBezTo>
                  <a:pt x="1511298" y="1090918"/>
                  <a:pt x="1491379" y="1072566"/>
                  <a:pt x="1593908" y="1115736"/>
                </a:cubicBezTo>
                <a:cubicBezTo>
                  <a:pt x="1667708" y="1146810"/>
                  <a:pt x="1738107" y="1185606"/>
                  <a:pt x="1812022" y="1216404"/>
                </a:cubicBezTo>
                <a:cubicBezTo>
                  <a:pt x="1845578" y="1230386"/>
                  <a:pt x="1877779" y="1248214"/>
                  <a:pt x="1912690" y="1258349"/>
                </a:cubicBezTo>
                <a:cubicBezTo>
                  <a:pt x="1964832" y="1273487"/>
                  <a:pt x="2018478" y="1283259"/>
                  <a:pt x="2072080" y="1291905"/>
                </a:cubicBezTo>
                <a:cubicBezTo>
                  <a:pt x="2105323" y="1297267"/>
                  <a:pt x="2139214" y="1297245"/>
                  <a:pt x="2172748" y="1300294"/>
                </a:cubicBezTo>
                <a:lnTo>
                  <a:pt x="2256638" y="1308683"/>
                </a:lnTo>
                <a:cubicBezTo>
                  <a:pt x="2362899" y="1305887"/>
                  <a:pt x="2469406" y="1308051"/>
                  <a:pt x="2575420" y="1300294"/>
                </a:cubicBezTo>
                <a:cubicBezTo>
                  <a:pt x="2590208" y="1299212"/>
                  <a:pt x="2630391" y="1252253"/>
                  <a:pt x="2634143" y="1249960"/>
                </a:cubicBezTo>
                <a:cubicBezTo>
                  <a:pt x="2671491" y="1227136"/>
                  <a:pt x="2708087" y="1196071"/>
                  <a:pt x="2751589" y="1191237"/>
                </a:cubicBezTo>
                <a:cubicBezTo>
                  <a:pt x="2841261" y="1181273"/>
                  <a:pt x="2802260" y="1187814"/>
                  <a:pt x="2869035" y="1174459"/>
                </a:cubicBezTo>
                <a:cubicBezTo>
                  <a:pt x="2884391" y="1151425"/>
                  <a:pt x="2911954" y="1111331"/>
                  <a:pt x="2919369" y="1090569"/>
                </a:cubicBezTo>
                <a:cubicBezTo>
                  <a:pt x="2926019" y="1071948"/>
                  <a:pt x="2924961" y="1051420"/>
                  <a:pt x="2927757" y="1031846"/>
                </a:cubicBezTo>
                <a:cubicBezTo>
                  <a:pt x="2932548" y="912070"/>
                  <a:pt x="2944656" y="758677"/>
                  <a:pt x="2927757" y="637563"/>
                </a:cubicBezTo>
                <a:cubicBezTo>
                  <a:pt x="2919415" y="577778"/>
                  <a:pt x="2896937" y="520725"/>
                  <a:pt x="2885813" y="461395"/>
                </a:cubicBezTo>
                <a:cubicBezTo>
                  <a:pt x="2864955" y="350150"/>
                  <a:pt x="2872057" y="345408"/>
                  <a:pt x="2835479" y="260059"/>
                </a:cubicBezTo>
                <a:cubicBezTo>
                  <a:pt x="2828090" y="242817"/>
                  <a:pt x="2822191" y="224243"/>
                  <a:pt x="2810312" y="209725"/>
                </a:cubicBezTo>
                <a:cubicBezTo>
                  <a:pt x="2796482" y="192822"/>
                  <a:pt x="2775421" y="183223"/>
                  <a:pt x="2759978" y="167780"/>
                </a:cubicBezTo>
                <a:cubicBezTo>
                  <a:pt x="2750091" y="157893"/>
                  <a:pt x="2743200" y="145409"/>
                  <a:pt x="2734811" y="134224"/>
                </a:cubicBezTo>
                <a:cubicBezTo>
                  <a:pt x="2729218" y="117446"/>
                  <a:pt x="2725216" y="100051"/>
                  <a:pt x="2718033" y="83890"/>
                </a:cubicBezTo>
                <a:cubicBezTo>
                  <a:pt x="2706179" y="57218"/>
                  <a:pt x="2691737" y="50726"/>
                  <a:pt x="2667699" y="33556"/>
                </a:cubicBezTo>
                <a:cubicBezTo>
                  <a:pt x="2659495" y="27696"/>
                  <a:pt x="2651550" y="21287"/>
                  <a:pt x="2642532" y="16778"/>
                </a:cubicBezTo>
                <a:cubicBezTo>
                  <a:pt x="2630497" y="10761"/>
                  <a:pt x="2594560" y="2688"/>
                  <a:pt x="2583809" y="0"/>
                </a:cubicBezTo>
                <a:cubicBezTo>
                  <a:pt x="2569827" y="2796"/>
                  <a:pt x="2555697" y="4931"/>
                  <a:pt x="2541864" y="8389"/>
                </a:cubicBezTo>
                <a:cubicBezTo>
                  <a:pt x="2504771" y="17662"/>
                  <a:pt x="2520891" y="15380"/>
                  <a:pt x="2516697" y="1677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Karim and </a:t>
            </a:r>
            <a:r>
              <a:rPr lang="en-US" sz="1000" dirty="0" err="1">
                <a:solidFill>
                  <a:schemeClr val="tx1"/>
                </a:solidFill>
              </a:rPr>
              <a:t>hasan</a:t>
            </a:r>
            <a:r>
              <a:rPr lang="en-US" sz="1000" dirty="0">
                <a:solidFill>
                  <a:schemeClr val="tx1"/>
                </a:solidFill>
              </a:rPr>
              <a:t> in 2007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said that there is an increasing of online newspaper</a:t>
            </a:r>
            <a:endParaRPr lang="en-ID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194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BA006C-A2AF-416B-86F7-BB3C2B1028F4}"/>
              </a:ext>
            </a:extLst>
          </p:cNvPr>
          <p:cNvSpPr txBox="1"/>
          <p:nvPr/>
        </p:nvSpPr>
        <p:spPr>
          <a:xfrm>
            <a:off x="2318588" y="301558"/>
            <a:ext cx="203934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b="1" dirty="0">
                <a:ln>
                  <a:solidFill>
                    <a:schemeClr val="accent1">
                      <a:shade val="50000"/>
                    </a:schemeClr>
                  </a:solidFill>
                </a:ln>
                <a:latin typeface="Bell MT" panose="02020503060305020303" pitchFamily="18" charset="0"/>
              </a:rPr>
              <a:t>Online Newspaper</a:t>
            </a:r>
            <a:endParaRPr lang="en-ID" sz="1800" b="1" dirty="0">
              <a:ln>
                <a:solidFill>
                  <a:schemeClr val="accent1">
                    <a:shade val="50000"/>
                  </a:schemeClr>
                </a:solidFill>
              </a:ln>
              <a:latin typeface="Bell MT" panose="020205030603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069E7-56A0-4AAA-9B81-37C7ED9E6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" y="1462133"/>
            <a:ext cx="6276109" cy="2373486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1B2C144-12DF-4C3E-B302-01B771B09B87}"/>
              </a:ext>
            </a:extLst>
          </p:cNvPr>
          <p:cNvSpPr/>
          <p:nvPr/>
        </p:nvSpPr>
        <p:spPr>
          <a:xfrm>
            <a:off x="1652156" y="2649692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ECAEE1-C72D-48B5-AEEA-E334A6912C93}"/>
              </a:ext>
            </a:extLst>
          </p:cNvPr>
          <p:cNvSpPr/>
          <p:nvPr/>
        </p:nvSpPr>
        <p:spPr>
          <a:xfrm>
            <a:off x="3300823" y="2625455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B57FA3F-BDC3-47F7-89CD-9BB23AFEE41D}"/>
              </a:ext>
            </a:extLst>
          </p:cNvPr>
          <p:cNvSpPr/>
          <p:nvPr/>
        </p:nvSpPr>
        <p:spPr>
          <a:xfrm>
            <a:off x="3418585" y="1704125"/>
            <a:ext cx="103909" cy="114300"/>
          </a:xfrm>
          <a:prstGeom prst="ellipse">
            <a:avLst/>
          </a:prstGeom>
          <a:solidFill>
            <a:srgbClr val="FF0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BD0E77C-A76D-422D-A204-2E2299838466}"/>
              </a:ext>
            </a:extLst>
          </p:cNvPr>
          <p:cNvSpPr/>
          <p:nvPr/>
        </p:nvSpPr>
        <p:spPr>
          <a:xfrm>
            <a:off x="2088551" y="3054947"/>
            <a:ext cx="103909" cy="114300"/>
          </a:xfrm>
          <a:prstGeom prst="ellipse">
            <a:avLst/>
          </a:prstGeom>
          <a:solidFill>
            <a:srgbClr val="FF0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450EA7-8A8A-7242-6683-2D45D0682CC5}"/>
              </a:ext>
            </a:extLst>
          </p:cNvPr>
          <p:cNvGrpSpPr/>
          <p:nvPr/>
        </p:nvGrpSpPr>
        <p:grpSpPr>
          <a:xfrm>
            <a:off x="1936150" y="3120758"/>
            <a:ext cx="1423564" cy="446804"/>
            <a:chOff x="1936150" y="3120758"/>
            <a:chExt cx="1423564" cy="44680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EFDBD6-F104-5575-C5D2-AC8E710D3A19}"/>
                </a:ext>
              </a:extLst>
            </p:cNvPr>
            <p:cNvGrpSpPr/>
            <p:nvPr/>
          </p:nvGrpSpPr>
          <p:grpSpPr>
            <a:xfrm>
              <a:off x="1936150" y="3120758"/>
              <a:ext cx="294410" cy="190498"/>
              <a:chOff x="1936150" y="3120758"/>
              <a:chExt cx="294410" cy="19049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CB70EFD-5B9E-4FCD-B57E-D68F51F2CD3B}"/>
                  </a:ext>
                </a:extLst>
              </p:cNvPr>
              <p:cNvSpPr/>
              <p:nvPr/>
            </p:nvSpPr>
            <p:spPr>
              <a:xfrm>
                <a:off x="1936150" y="3120758"/>
                <a:ext cx="103909" cy="1143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CDDF361-5F27-4D27-AE14-3E813DD8CB7E}"/>
                  </a:ext>
                </a:extLst>
              </p:cNvPr>
              <p:cNvSpPr/>
              <p:nvPr/>
            </p:nvSpPr>
            <p:spPr>
              <a:xfrm>
                <a:off x="2126651" y="3196956"/>
                <a:ext cx="103909" cy="1143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DD82D2-B14F-4A6C-ABD4-1EB409944129}"/>
                </a:ext>
              </a:extLst>
            </p:cNvPr>
            <p:cNvSpPr/>
            <p:nvPr/>
          </p:nvSpPr>
          <p:spPr>
            <a:xfrm>
              <a:off x="2518045" y="3224664"/>
              <a:ext cx="103909" cy="1143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F4AEEEA-6410-4B8E-A452-E85F7A334073}"/>
                </a:ext>
              </a:extLst>
            </p:cNvPr>
            <p:cNvSpPr/>
            <p:nvPr/>
          </p:nvSpPr>
          <p:spPr>
            <a:xfrm>
              <a:off x="2576927" y="3335500"/>
              <a:ext cx="103909" cy="1143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2993B79-C5A5-47E1-A4D0-8B49A46545F5}"/>
                </a:ext>
              </a:extLst>
            </p:cNvPr>
            <p:cNvSpPr/>
            <p:nvPr/>
          </p:nvSpPr>
          <p:spPr>
            <a:xfrm>
              <a:off x="2802065" y="3290471"/>
              <a:ext cx="103909" cy="1143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91259B5-8869-4246-AA85-3B754F6A6A78}"/>
                </a:ext>
              </a:extLst>
            </p:cNvPr>
            <p:cNvSpPr/>
            <p:nvPr/>
          </p:nvSpPr>
          <p:spPr>
            <a:xfrm>
              <a:off x="3255805" y="3453262"/>
              <a:ext cx="103909" cy="1143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ACA24FF9-7A3A-4C52-8960-B686858642EC}"/>
              </a:ext>
            </a:extLst>
          </p:cNvPr>
          <p:cNvSpPr/>
          <p:nvPr/>
        </p:nvSpPr>
        <p:spPr>
          <a:xfrm>
            <a:off x="4582377" y="3501752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7F2625D-8CBB-417D-8E72-0ABB62A55175}"/>
              </a:ext>
            </a:extLst>
          </p:cNvPr>
          <p:cNvSpPr/>
          <p:nvPr/>
        </p:nvSpPr>
        <p:spPr>
          <a:xfrm>
            <a:off x="3643735" y="3446332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9516E98-D2A6-49D5-8FBE-772A1F16410B}"/>
              </a:ext>
            </a:extLst>
          </p:cNvPr>
          <p:cNvSpPr/>
          <p:nvPr/>
        </p:nvSpPr>
        <p:spPr>
          <a:xfrm>
            <a:off x="3865408" y="2545782"/>
            <a:ext cx="103909" cy="114300"/>
          </a:xfrm>
          <a:prstGeom prst="ellipse">
            <a:avLst/>
          </a:prstGeom>
          <a:solidFill>
            <a:srgbClr val="FF0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6E8804-827B-7AD6-DEFA-CECA8BC32200}"/>
              </a:ext>
            </a:extLst>
          </p:cNvPr>
          <p:cNvGrpSpPr/>
          <p:nvPr/>
        </p:nvGrpSpPr>
        <p:grpSpPr>
          <a:xfrm>
            <a:off x="4055911" y="2112825"/>
            <a:ext cx="200888" cy="491840"/>
            <a:chOff x="4055911" y="2112825"/>
            <a:chExt cx="200888" cy="49184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7A81CA6-6E50-43E7-AA7D-3BA593AB53D4}"/>
                </a:ext>
              </a:extLst>
            </p:cNvPr>
            <p:cNvSpPr/>
            <p:nvPr/>
          </p:nvSpPr>
          <p:spPr>
            <a:xfrm>
              <a:off x="4055911" y="2112825"/>
              <a:ext cx="103909" cy="114300"/>
            </a:xfrm>
            <a:prstGeom prst="ellipse">
              <a:avLst/>
            </a:prstGeom>
            <a:solidFill>
              <a:srgbClr val="FF6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928EDB-7565-4869-9841-DBDA216F5F43}"/>
                </a:ext>
              </a:extLst>
            </p:cNvPr>
            <p:cNvSpPr/>
            <p:nvPr/>
          </p:nvSpPr>
          <p:spPr>
            <a:xfrm>
              <a:off x="4152890" y="2490365"/>
              <a:ext cx="103909" cy="114300"/>
            </a:xfrm>
            <a:prstGeom prst="ellipse">
              <a:avLst/>
            </a:prstGeom>
            <a:solidFill>
              <a:srgbClr val="FF6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D2AD7DF9-A683-49F4-8277-F3C95B68FAA6}"/>
              </a:ext>
            </a:extLst>
          </p:cNvPr>
          <p:cNvSpPr/>
          <p:nvPr/>
        </p:nvSpPr>
        <p:spPr>
          <a:xfrm>
            <a:off x="4627410" y="2019308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D6DA0B-5DE9-CDA3-3B5E-26A5999F18D6}"/>
              </a:ext>
            </a:extLst>
          </p:cNvPr>
          <p:cNvGrpSpPr/>
          <p:nvPr/>
        </p:nvGrpSpPr>
        <p:grpSpPr>
          <a:xfrm>
            <a:off x="2580398" y="2213280"/>
            <a:ext cx="1759532" cy="779310"/>
            <a:chOff x="2580398" y="2213280"/>
            <a:chExt cx="1759532" cy="77931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2378A38-C838-4AC5-9F81-F726175EC6FA}"/>
                </a:ext>
              </a:extLst>
            </p:cNvPr>
            <p:cNvSpPr/>
            <p:nvPr/>
          </p:nvSpPr>
          <p:spPr>
            <a:xfrm>
              <a:off x="2580398" y="2299870"/>
              <a:ext cx="103909" cy="1143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4D116D2-6F5D-4566-AD8D-18BA833ABF53}"/>
                </a:ext>
              </a:extLst>
            </p:cNvPr>
            <p:cNvSpPr/>
            <p:nvPr/>
          </p:nvSpPr>
          <p:spPr>
            <a:xfrm>
              <a:off x="3428980" y="2213280"/>
              <a:ext cx="103909" cy="1143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B0AA3FF-4D74-421F-BB3C-55D048A194F9}"/>
                </a:ext>
              </a:extLst>
            </p:cNvPr>
            <p:cNvSpPr/>
            <p:nvPr/>
          </p:nvSpPr>
          <p:spPr>
            <a:xfrm>
              <a:off x="3120711" y="2299873"/>
              <a:ext cx="103909" cy="1143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7B2EA51-6700-4E8D-820D-B263F83C59FB}"/>
                </a:ext>
              </a:extLst>
            </p:cNvPr>
            <p:cNvSpPr/>
            <p:nvPr/>
          </p:nvSpPr>
          <p:spPr>
            <a:xfrm>
              <a:off x="3906974" y="2878290"/>
              <a:ext cx="103909" cy="1143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4215006-96BF-460F-B8C1-B35BCD53C5F5}"/>
                </a:ext>
              </a:extLst>
            </p:cNvPr>
            <p:cNvSpPr/>
            <p:nvPr/>
          </p:nvSpPr>
          <p:spPr>
            <a:xfrm>
              <a:off x="4236021" y="2812483"/>
              <a:ext cx="103909" cy="1143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508CB617-DD4A-4CA3-A9F7-48B3AC4F996F}"/>
              </a:ext>
            </a:extLst>
          </p:cNvPr>
          <p:cNvSpPr/>
          <p:nvPr/>
        </p:nvSpPr>
        <p:spPr>
          <a:xfrm>
            <a:off x="5025758" y="2339690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40B681-8725-458C-A1AC-3DF4B5FDB774}"/>
              </a:ext>
            </a:extLst>
          </p:cNvPr>
          <p:cNvSpPr/>
          <p:nvPr/>
        </p:nvSpPr>
        <p:spPr>
          <a:xfrm>
            <a:off x="5121216" y="2706858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2B3CA5F-F749-4E44-9508-1F3698C45ADB}"/>
              </a:ext>
            </a:extLst>
          </p:cNvPr>
          <p:cNvSpPr/>
          <p:nvPr/>
        </p:nvSpPr>
        <p:spPr>
          <a:xfrm>
            <a:off x="5753111" y="2396840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0C98897-42B7-48EE-A268-F446836ECD37}"/>
              </a:ext>
            </a:extLst>
          </p:cNvPr>
          <p:cNvSpPr/>
          <p:nvPr/>
        </p:nvSpPr>
        <p:spPr>
          <a:xfrm>
            <a:off x="6445843" y="2715493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88FF43-4752-0949-8C0B-12E344464C1F}"/>
              </a:ext>
            </a:extLst>
          </p:cNvPr>
          <p:cNvGrpSpPr/>
          <p:nvPr/>
        </p:nvGrpSpPr>
        <p:grpSpPr>
          <a:xfrm>
            <a:off x="599208" y="1596735"/>
            <a:ext cx="1302329" cy="1416646"/>
            <a:chOff x="599208" y="1596735"/>
            <a:chExt cx="1302329" cy="1416646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47DA88F-F0F8-4047-B4E5-2EAE96F6BD83}"/>
                </a:ext>
              </a:extLst>
            </p:cNvPr>
            <p:cNvSpPr/>
            <p:nvPr/>
          </p:nvSpPr>
          <p:spPr>
            <a:xfrm>
              <a:off x="1797628" y="2899081"/>
              <a:ext cx="103909" cy="1143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CF97168-FD13-6011-A6E3-9421B085EE0B}"/>
                </a:ext>
              </a:extLst>
            </p:cNvPr>
            <p:cNvGrpSpPr/>
            <p:nvPr/>
          </p:nvGrpSpPr>
          <p:grpSpPr>
            <a:xfrm>
              <a:off x="599208" y="1596735"/>
              <a:ext cx="1035630" cy="1181115"/>
              <a:chOff x="599208" y="1596735"/>
              <a:chExt cx="1035630" cy="118111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9F37FF1-83A3-47C3-8416-3484BEB4755D}"/>
                  </a:ext>
                </a:extLst>
              </p:cNvPr>
              <p:cNvSpPr/>
              <p:nvPr/>
            </p:nvSpPr>
            <p:spPr>
              <a:xfrm>
                <a:off x="1489365" y="2403770"/>
                <a:ext cx="103909" cy="1143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14261F-0501-4775-942A-BB3096FA3AAA}"/>
                  </a:ext>
                </a:extLst>
              </p:cNvPr>
              <p:cNvSpPr/>
              <p:nvPr/>
            </p:nvSpPr>
            <p:spPr>
              <a:xfrm>
                <a:off x="1302329" y="2663550"/>
                <a:ext cx="103909" cy="11430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1ECA150-ACD7-68E8-9BC1-2C6DBE65D30B}"/>
                  </a:ext>
                </a:extLst>
              </p:cNvPr>
              <p:cNvGrpSpPr/>
              <p:nvPr/>
            </p:nvGrpSpPr>
            <p:grpSpPr>
              <a:xfrm>
                <a:off x="599208" y="1596735"/>
                <a:ext cx="1035630" cy="793176"/>
                <a:chOff x="599208" y="1596735"/>
                <a:chExt cx="1035630" cy="79317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F20485E-29EA-4ADA-BDBD-89875FD967A2}"/>
                    </a:ext>
                  </a:extLst>
                </p:cNvPr>
                <p:cNvSpPr/>
                <p:nvPr/>
              </p:nvSpPr>
              <p:spPr>
                <a:xfrm>
                  <a:off x="599208" y="1596735"/>
                  <a:ext cx="103909" cy="1143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63A62C6-5C5F-4686-B890-42AD7EF8D94C}"/>
                    </a:ext>
                  </a:extLst>
                </p:cNvPr>
                <p:cNvSpPr/>
                <p:nvPr/>
              </p:nvSpPr>
              <p:spPr>
                <a:xfrm>
                  <a:off x="897082" y="1832263"/>
                  <a:ext cx="103909" cy="1143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63612799-9899-4B7B-B2DB-22870A61FD27}"/>
                    </a:ext>
                  </a:extLst>
                </p:cNvPr>
                <p:cNvSpPr/>
                <p:nvPr/>
              </p:nvSpPr>
              <p:spPr>
                <a:xfrm>
                  <a:off x="1132610" y="2275611"/>
                  <a:ext cx="103909" cy="1143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8090FF92-3DB2-4310-A81C-8325A00B523A}"/>
                    </a:ext>
                  </a:extLst>
                </p:cNvPr>
                <p:cNvSpPr/>
                <p:nvPr/>
              </p:nvSpPr>
              <p:spPr>
                <a:xfrm>
                  <a:off x="1336965" y="2074720"/>
                  <a:ext cx="103909" cy="1143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9B04CCC7-6785-4C61-B689-82288CF17189}"/>
                    </a:ext>
                  </a:extLst>
                </p:cNvPr>
                <p:cNvSpPr/>
                <p:nvPr/>
              </p:nvSpPr>
              <p:spPr>
                <a:xfrm>
                  <a:off x="1530929" y="1946563"/>
                  <a:ext cx="103909" cy="114300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</p:grp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E9F33956-4B53-40F4-9078-694CB8D60F68}"/>
              </a:ext>
            </a:extLst>
          </p:cNvPr>
          <p:cNvSpPr/>
          <p:nvPr/>
        </p:nvSpPr>
        <p:spPr>
          <a:xfrm>
            <a:off x="2001983" y="2531931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27CDB82-985C-4FC8-8F2D-DA6B8573BA1F}"/>
              </a:ext>
            </a:extLst>
          </p:cNvPr>
          <p:cNvSpPr/>
          <p:nvPr/>
        </p:nvSpPr>
        <p:spPr>
          <a:xfrm>
            <a:off x="716972" y="4229114"/>
            <a:ext cx="103909" cy="1143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EB1D418-82DA-4561-8B1A-3BBCCDB3A249}"/>
              </a:ext>
            </a:extLst>
          </p:cNvPr>
          <p:cNvSpPr/>
          <p:nvPr/>
        </p:nvSpPr>
        <p:spPr>
          <a:xfrm>
            <a:off x="720426" y="4440395"/>
            <a:ext cx="103909" cy="114300"/>
          </a:xfrm>
          <a:prstGeom prst="ellipse">
            <a:avLst/>
          </a:prstGeom>
          <a:solidFill>
            <a:srgbClr val="FF6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67EC612-EEFB-4ADF-A05D-2F4A63A1A83F}"/>
              </a:ext>
            </a:extLst>
          </p:cNvPr>
          <p:cNvSpPr/>
          <p:nvPr/>
        </p:nvSpPr>
        <p:spPr>
          <a:xfrm>
            <a:off x="713482" y="4672464"/>
            <a:ext cx="103909" cy="114300"/>
          </a:xfrm>
          <a:prstGeom prst="ellipse">
            <a:avLst/>
          </a:prstGeom>
          <a:solidFill>
            <a:srgbClr val="FF0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417BC-D982-4E03-BF85-E25ABF318BC1}"/>
              </a:ext>
            </a:extLst>
          </p:cNvPr>
          <p:cNvSpPr txBox="1"/>
          <p:nvPr/>
        </p:nvSpPr>
        <p:spPr>
          <a:xfrm>
            <a:off x="897083" y="4610118"/>
            <a:ext cx="696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Sedikit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92DDBF2-479F-49B9-8A23-8C1ABDF03F42}"/>
              </a:ext>
            </a:extLst>
          </p:cNvPr>
          <p:cNvSpPr txBox="1"/>
          <p:nvPr/>
        </p:nvSpPr>
        <p:spPr>
          <a:xfrm>
            <a:off x="893617" y="4367660"/>
            <a:ext cx="696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Sedang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2E756F-BCCF-4F60-B309-044D04599733}"/>
              </a:ext>
            </a:extLst>
          </p:cNvPr>
          <p:cNvSpPr txBox="1"/>
          <p:nvPr/>
        </p:nvSpPr>
        <p:spPr>
          <a:xfrm>
            <a:off x="890152" y="4125202"/>
            <a:ext cx="11464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Banyak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D4108C-5F1C-4A55-B2EB-9415EC41D9CE}"/>
              </a:ext>
            </a:extLst>
          </p:cNvPr>
          <p:cNvSpPr txBox="1"/>
          <p:nvPr/>
        </p:nvSpPr>
        <p:spPr>
          <a:xfrm>
            <a:off x="1440874" y="4606195"/>
            <a:ext cx="696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: 2-3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F459ED2-E713-47B1-9C5A-360C66AD42D8}"/>
              </a:ext>
            </a:extLst>
          </p:cNvPr>
          <p:cNvSpPr txBox="1"/>
          <p:nvPr/>
        </p:nvSpPr>
        <p:spPr>
          <a:xfrm>
            <a:off x="1421764" y="4366740"/>
            <a:ext cx="696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: 4-10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89576C3-F5FF-47C0-B3EE-C67DC7010CDC}"/>
              </a:ext>
            </a:extLst>
          </p:cNvPr>
          <p:cNvSpPr txBox="1"/>
          <p:nvPr/>
        </p:nvSpPr>
        <p:spPr>
          <a:xfrm>
            <a:off x="1416628" y="4134553"/>
            <a:ext cx="696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: &gt;10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D70A682-3127-40BE-AB1C-83BFEB8DBCFC}"/>
              </a:ext>
            </a:extLst>
          </p:cNvPr>
          <p:cNvSpPr/>
          <p:nvPr/>
        </p:nvSpPr>
        <p:spPr>
          <a:xfrm>
            <a:off x="3480943" y="3743731"/>
            <a:ext cx="3377057" cy="1188996"/>
          </a:xfrm>
          <a:custGeom>
            <a:avLst/>
            <a:gdLst>
              <a:gd name="connsiteX0" fmla="*/ 2516697 w 2936449"/>
              <a:gd name="connsiteY0" fmla="*/ 16778 h 1308683"/>
              <a:gd name="connsiteX1" fmla="*/ 2516697 w 2936449"/>
              <a:gd name="connsiteY1" fmla="*/ 16778 h 1308683"/>
              <a:gd name="connsiteX2" fmla="*/ 2021746 w 2936449"/>
              <a:gd name="connsiteY2" fmla="*/ 33556 h 1308683"/>
              <a:gd name="connsiteX3" fmla="*/ 1853967 w 2936449"/>
              <a:gd name="connsiteY3" fmla="*/ 134224 h 1308683"/>
              <a:gd name="connsiteX4" fmla="*/ 1593908 w 2936449"/>
              <a:gd name="connsiteY4" fmla="*/ 335560 h 1308683"/>
              <a:gd name="connsiteX5" fmla="*/ 1526796 w 2936449"/>
              <a:gd name="connsiteY5" fmla="*/ 402672 h 1308683"/>
              <a:gd name="connsiteX6" fmla="*/ 1484851 w 2936449"/>
              <a:gd name="connsiteY6" fmla="*/ 461395 h 1308683"/>
              <a:gd name="connsiteX7" fmla="*/ 1308682 w 2936449"/>
              <a:gd name="connsiteY7" fmla="*/ 553673 h 1308683"/>
              <a:gd name="connsiteX8" fmla="*/ 1140902 w 2936449"/>
              <a:gd name="connsiteY8" fmla="*/ 612396 h 1308683"/>
              <a:gd name="connsiteX9" fmla="*/ 738231 w 2936449"/>
              <a:gd name="connsiteY9" fmla="*/ 654341 h 1308683"/>
              <a:gd name="connsiteX10" fmla="*/ 243280 w 2936449"/>
              <a:gd name="connsiteY10" fmla="*/ 671119 h 1308683"/>
              <a:gd name="connsiteX11" fmla="*/ 125835 w 2936449"/>
              <a:gd name="connsiteY11" fmla="*/ 713064 h 1308683"/>
              <a:gd name="connsiteX12" fmla="*/ 58723 w 2936449"/>
              <a:gd name="connsiteY12" fmla="*/ 796954 h 1308683"/>
              <a:gd name="connsiteX13" fmla="*/ 0 w 2936449"/>
              <a:gd name="connsiteY13" fmla="*/ 906011 h 1308683"/>
              <a:gd name="connsiteX14" fmla="*/ 41945 w 2936449"/>
              <a:gd name="connsiteY14" fmla="*/ 1040235 h 1308683"/>
              <a:gd name="connsiteX15" fmla="*/ 167780 w 2936449"/>
              <a:gd name="connsiteY15" fmla="*/ 1115736 h 1308683"/>
              <a:gd name="connsiteX16" fmla="*/ 251669 w 2936449"/>
              <a:gd name="connsiteY16" fmla="*/ 1107347 h 1308683"/>
              <a:gd name="connsiteX17" fmla="*/ 461394 w 2936449"/>
              <a:gd name="connsiteY17" fmla="*/ 1057013 h 1308683"/>
              <a:gd name="connsiteX18" fmla="*/ 570451 w 2936449"/>
              <a:gd name="connsiteY18" fmla="*/ 1040235 h 1308683"/>
              <a:gd name="connsiteX19" fmla="*/ 696286 w 2936449"/>
              <a:gd name="connsiteY19" fmla="*/ 1015068 h 1308683"/>
              <a:gd name="connsiteX20" fmla="*/ 864066 w 2936449"/>
              <a:gd name="connsiteY20" fmla="*/ 998290 h 1308683"/>
              <a:gd name="connsiteX21" fmla="*/ 1216403 w 2936449"/>
              <a:gd name="connsiteY21" fmla="*/ 1006679 h 1308683"/>
              <a:gd name="connsiteX22" fmla="*/ 1417739 w 2936449"/>
              <a:gd name="connsiteY22" fmla="*/ 1065402 h 1308683"/>
              <a:gd name="connsiteX23" fmla="*/ 1593908 w 2936449"/>
              <a:gd name="connsiteY23" fmla="*/ 1115736 h 1308683"/>
              <a:gd name="connsiteX24" fmla="*/ 1812022 w 2936449"/>
              <a:gd name="connsiteY24" fmla="*/ 1216404 h 1308683"/>
              <a:gd name="connsiteX25" fmla="*/ 1912690 w 2936449"/>
              <a:gd name="connsiteY25" fmla="*/ 1258349 h 1308683"/>
              <a:gd name="connsiteX26" fmla="*/ 2072080 w 2936449"/>
              <a:gd name="connsiteY26" fmla="*/ 1291905 h 1308683"/>
              <a:gd name="connsiteX27" fmla="*/ 2172748 w 2936449"/>
              <a:gd name="connsiteY27" fmla="*/ 1300294 h 1308683"/>
              <a:gd name="connsiteX28" fmla="*/ 2256638 w 2936449"/>
              <a:gd name="connsiteY28" fmla="*/ 1308683 h 1308683"/>
              <a:gd name="connsiteX29" fmla="*/ 2575420 w 2936449"/>
              <a:gd name="connsiteY29" fmla="*/ 1300294 h 1308683"/>
              <a:gd name="connsiteX30" fmla="*/ 2634143 w 2936449"/>
              <a:gd name="connsiteY30" fmla="*/ 1249960 h 1308683"/>
              <a:gd name="connsiteX31" fmla="*/ 2751589 w 2936449"/>
              <a:gd name="connsiteY31" fmla="*/ 1191237 h 1308683"/>
              <a:gd name="connsiteX32" fmla="*/ 2869035 w 2936449"/>
              <a:gd name="connsiteY32" fmla="*/ 1174459 h 1308683"/>
              <a:gd name="connsiteX33" fmla="*/ 2919369 w 2936449"/>
              <a:gd name="connsiteY33" fmla="*/ 1090569 h 1308683"/>
              <a:gd name="connsiteX34" fmla="*/ 2927757 w 2936449"/>
              <a:gd name="connsiteY34" fmla="*/ 1031846 h 1308683"/>
              <a:gd name="connsiteX35" fmla="*/ 2927757 w 2936449"/>
              <a:gd name="connsiteY35" fmla="*/ 637563 h 1308683"/>
              <a:gd name="connsiteX36" fmla="*/ 2885813 w 2936449"/>
              <a:gd name="connsiteY36" fmla="*/ 461395 h 1308683"/>
              <a:gd name="connsiteX37" fmla="*/ 2835479 w 2936449"/>
              <a:gd name="connsiteY37" fmla="*/ 260059 h 1308683"/>
              <a:gd name="connsiteX38" fmla="*/ 2810312 w 2936449"/>
              <a:gd name="connsiteY38" fmla="*/ 209725 h 1308683"/>
              <a:gd name="connsiteX39" fmla="*/ 2759978 w 2936449"/>
              <a:gd name="connsiteY39" fmla="*/ 167780 h 1308683"/>
              <a:gd name="connsiteX40" fmla="*/ 2734811 w 2936449"/>
              <a:gd name="connsiteY40" fmla="*/ 134224 h 1308683"/>
              <a:gd name="connsiteX41" fmla="*/ 2718033 w 2936449"/>
              <a:gd name="connsiteY41" fmla="*/ 83890 h 1308683"/>
              <a:gd name="connsiteX42" fmla="*/ 2667699 w 2936449"/>
              <a:gd name="connsiteY42" fmla="*/ 33556 h 1308683"/>
              <a:gd name="connsiteX43" fmla="*/ 2642532 w 2936449"/>
              <a:gd name="connsiteY43" fmla="*/ 16778 h 1308683"/>
              <a:gd name="connsiteX44" fmla="*/ 2583809 w 2936449"/>
              <a:gd name="connsiteY44" fmla="*/ 0 h 1308683"/>
              <a:gd name="connsiteX45" fmla="*/ 2541864 w 2936449"/>
              <a:gd name="connsiteY45" fmla="*/ 8389 h 1308683"/>
              <a:gd name="connsiteX46" fmla="*/ 2516697 w 2936449"/>
              <a:gd name="connsiteY46" fmla="*/ 16778 h 130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936449" h="1308683">
                <a:moveTo>
                  <a:pt x="2516697" y="16778"/>
                </a:moveTo>
                <a:lnTo>
                  <a:pt x="2516697" y="16778"/>
                </a:lnTo>
                <a:cubicBezTo>
                  <a:pt x="2380453" y="12080"/>
                  <a:pt x="2155395" y="-6539"/>
                  <a:pt x="2021746" y="33556"/>
                </a:cubicBezTo>
                <a:cubicBezTo>
                  <a:pt x="1959276" y="52297"/>
                  <a:pt x="1908454" y="98377"/>
                  <a:pt x="1853967" y="134224"/>
                </a:cubicBezTo>
                <a:cubicBezTo>
                  <a:pt x="1762196" y="194600"/>
                  <a:pt x="1675327" y="261896"/>
                  <a:pt x="1593908" y="335560"/>
                </a:cubicBezTo>
                <a:cubicBezTo>
                  <a:pt x="1570448" y="356786"/>
                  <a:pt x="1547516" y="378764"/>
                  <a:pt x="1526796" y="402672"/>
                </a:cubicBezTo>
                <a:cubicBezTo>
                  <a:pt x="1511042" y="420850"/>
                  <a:pt x="1503029" y="445641"/>
                  <a:pt x="1484851" y="461395"/>
                </a:cubicBezTo>
                <a:cubicBezTo>
                  <a:pt x="1451304" y="490469"/>
                  <a:pt x="1348467" y="538272"/>
                  <a:pt x="1308682" y="553673"/>
                </a:cubicBezTo>
                <a:cubicBezTo>
                  <a:pt x="1253424" y="575063"/>
                  <a:pt x="1198658" y="599160"/>
                  <a:pt x="1140902" y="612396"/>
                </a:cubicBezTo>
                <a:cubicBezTo>
                  <a:pt x="1003560" y="643870"/>
                  <a:pt x="876693" y="649083"/>
                  <a:pt x="738231" y="654341"/>
                </a:cubicBezTo>
                <a:lnTo>
                  <a:pt x="243280" y="671119"/>
                </a:lnTo>
                <a:cubicBezTo>
                  <a:pt x="204132" y="685101"/>
                  <a:pt x="160181" y="689646"/>
                  <a:pt x="125835" y="713064"/>
                </a:cubicBezTo>
                <a:cubicBezTo>
                  <a:pt x="96247" y="733237"/>
                  <a:pt x="79690" y="767923"/>
                  <a:pt x="58723" y="796954"/>
                </a:cubicBezTo>
                <a:cubicBezTo>
                  <a:pt x="18438" y="852734"/>
                  <a:pt x="21072" y="853330"/>
                  <a:pt x="0" y="906011"/>
                </a:cubicBezTo>
                <a:cubicBezTo>
                  <a:pt x="13982" y="950752"/>
                  <a:pt x="16779" y="1000688"/>
                  <a:pt x="41945" y="1040235"/>
                </a:cubicBezTo>
                <a:cubicBezTo>
                  <a:pt x="56117" y="1062506"/>
                  <a:pt x="138106" y="1100899"/>
                  <a:pt x="167780" y="1115736"/>
                </a:cubicBezTo>
                <a:cubicBezTo>
                  <a:pt x="195743" y="1112940"/>
                  <a:pt x="224112" y="1112858"/>
                  <a:pt x="251669" y="1107347"/>
                </a:cubicBezTo>
                <a:cubicBezTo>
                  <a:pt x="322166" y="1093247"/>
                  <a:pt x="390336" y="1067945"/>
                  <a:pt x="461394" y="1057013"/>
                </a:cubicBezTo>
                <a:cubicBezTo>
                  <a:pt x="497746" y="1051420"/>
                  <a:pt x="534244" y="1046701"/>
                  <a:pt x="570451" y="1040235"/>
                </a:cubicBezTo>
                <a:cubicBezTo>
                  <a:pt x="612561" y="1032715"/>
                  <a:pt x="653940" y="1021117"/>
                  <a:pt x="696286" y="1015068"/>
                </a:cubicBezTo>
                <a:cubicBezTo>
                  <a:pt x="751927" y="1007119"/>
                  <a:pt x="808139" y="1003883"/>
                  <a:pt x="864066" y="998290"/>
                </a:cubicBezTo>
                <a:lnTo>
                  <a:pt x="1216403" y="1006679"/>
                </a:lnTo>
                <a:cubicBezTo>
                  <a:pt x="1285803" y="1015091"/>
                  <a:pt x="1350294" y="1047008"/>
                  <a:pt x="1417739" y="1065402"/>
                </a:cubicBezTo>
                <a:cubicBezTo>
                  <a:pt x="1511298" y="1090918"/>
                  <a:pt x="1491379" y="1072566"/>
                  <a:pt x="1593908" y="1115736"/>
                </a:cubicBezTo>
                <a:cubicBezTo>
                  <a:pt x="1667708" y="1146810"/>
                  <a:pt x="1738107" y="1185606"/>
                  <a:pt x="1812022" y="1216404"/>
                </a:cubicBezTo>
                <a:cubicBezTo>
                  <a:pt x="1845578" y="1230386"/>
                  <a:pt x="1877779" y="1248214"/>
                  <a:pt x="1912690" y="1258349"/>
                </a:cubicBezTo>
                <a:cubicBezTo>
                  <a:pt x="1964832" y="1273487"/>
                  <a:pt x="2018478" y="1283259"/>
                  <a:pt x="2072080" y="1291905"/>
                </a:cubicBezTo>
                <a:cubicBezTo>
                  <a:pt x="2105323" y="1297267"/>
                  <a:pt x="2139214" y="1297245"/>
                  <a:pt x="2172748" y="1300294"/>
                </a:cubicBezTo>
                <a:lnTo>
                  <a:pt x="2256638" y="1308683"/>
                </a:lnTo>
                <a:cubicBezTo>
                  <a:pt x="2362899" y="1305887"/>
                  <a:pt x="2469406" y="1308051"/>
                  <a:pt x="2575420" y="1300294"/>
                </a:cubicBezTo>
                <a:cubicBezTo>
                  <a:pt x="2590208" y="1299212"/>
                  <a:pt x="2630391" y="1252253"/>
                  <a:pt x="2634143" y="1249960"/>
                </a:cubicBezTo>
                <a:cubicBezTo>
                  <a:pt x="2671491" y="1227136"/>
                  <a:pt x="2708087" y="1196071"/>
                  <a:pt x="2751589" y="1191237"/>
                </a:cubicBezTo>
                <a:cubicBezTo>
                  <a:pt x="2841261" y="1181273"/>
                  <a:pt x="2802260" y="1187814"/>
                  <a:pt x="2869035" y="1174459"/>
                </a:cubicBezTo>
                <a:cubicBezTo>
                  <a:pt x="2884391" y="1151425"/>
                  <a:pt x="2911954" y="1111331"/>
                  <a:pt x="2919369" y="1090569"/>
                </a:cubicBezTo>
                <a:cubicBezTo>
                  <a:pt x="2926019" y="1071948"/>
                  <a:pt x="2924961" y="1051420"/>
                  <a:pt x="2927757" y="1031846"/>
                </a:cubicBezTo>
                <a:cubicBezTo>
                  <a:pt x="2932548" y="912070"/>
                  <a:pt x="2944656" y="758677"/>
                  <a:pt x="2927757" y="637563"/>
                </a:cubicBezTo>
                <a:cubicBezTo>
                  <a:pt x="2919415" y="577778"/>
                  <a:pt x="2896937" y="520725"/>
                  <a:pt x="2885813" y="461395"/>
                </a:cubicBezTo>
                <a:cubicBezTo>
                  <a:pt x="2864955" y="350150"/>
                  <a:pt x="2872057" y="345408"/>
                  <a:pt x="2835479" y="260059"/>
                </a:cubicBezTo>
                <a:cubicBezTo>
                  <a:pt x="2828090" y="242817"/>
                  <a:pt x="2822191" y="224243"/>
                  <a:pt x="2810312" y="209725"/>
                </a:cubicBezTo>
                <a:cubicBezTo>
                  <a:pt x="2796482" y="192822"/>
                  <a:pt x="2775421" y="183223"/>
                  <a:pt x="2759978" y="167780"/>
                </a:cubicBezTo>
                <a:cubicBezTo>
                  <a:pt x="2750091" y="157893"/>
                  <a:pt x="2743200" y="145409"/>
                  <a:pt x="2734811" y="134224"/>
                </a:cubicBezTo>
                <a:cubicBezTo>
                  <a:pt x="2729218" y="117446"/>
                  <a:pt x="2725216" y="100051"/>
                  <a:pt x="2718033" y="83890"/>
                </a:cubicBezTo>
                <a:cubicBezTo>
                  <a:pt x="2706179" y="57218"/>
                  <a:pt x="2691737" y="50726"/>
                  <a:pt x="2667699" y="33556"/>
                </a:cubicBezTo>
                <a:cubicBezTo>
                  <a:pt x="2659495" y="27696"/>
                  <a:pt x="2651550" y="21287"/>
                  <a:pt x="2642532" y="16778"/>
                </a:cubicBezTo>
                <a:cubicBezTo>
                  <a:pt x="2630497" y="10761"/>
                  <a:pt x="2594560" y="2688"/>
                  <a:pt x="2583809" y="0"/>
                </a:cubicBezTo>
                <a:cubicBezTo>
                  <a:pt x="2569827" y="2796"/>
                  <a:pt x="2555697" y="4931"/>
                  <a:pt x="2541864" y="8389"/>
                </a:cubicBezTo>
                <a:cubicBezTo>
                  <a:pt x="2504771" y="17662"/>
                  <a:pt x="2520891" y="15380"/>
                  <a:pt x="2516697" y="1677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Karim and </a:t>
            </a:r>
            <a:r>
              <a:rPr lang="en-US" sz="1000" dirty="0" err="1">
                <a:solidFill>
                  <a:schemeClr val="tx1"/>
                </a:solidFill>
              </a:rPr>
              <a:t>hasan</a:t>
            </a:r>
            <a:r>
              <a:rPr lang="en-US" sz="1000" dirty="0">
                <a:solidFill>
                  <a:schemeClr val="tx1"/>
                </a:solidFill>
              </a:rPr>
              <a:t> in 2007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said that there is an increasing of online newspaper</a:t>
            </a:r>
            <a:endParaRPr lang="en-ID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4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</p:childTnLst>
        </p:cTn>
      </p:par>
    </p:tnLst>
    <p:bldLst>
      <p:bldP spid="26" grpId="0" animBg="1"/>
      <p:bldP spid="34" grpId="0" animBg="1"/>
      <p:bldP spid="36" grpId="0" animBg="1"/>
      <p:bldP spid="39" grpId="0" animBg="1"/>
      <p:bldP spid="45" grpId="0" animBg="1"/>
      <p:bldP spid="46" grpId="0" animBg="1"/>
      <p:bldP spid="48" grpId="0" animBg="1"/>
      <p:bldP spid="50" grpId="0" animBg="1"/>
      <p:bldP spid="53" grpId="0" animBg="1"/>
      <p:bldP spid="54" grpId="0" animBg="1"/>
      <p:bldP spid="55" grpId="0" animBg="1"/>
      <p:bldP spid="56" grpId="0" animBg="1"/>
      <p:bldP spid="5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BE52-051C-4485-A0A4-06D89BF70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Data - Scraping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BF9F6-8B26-489C-8D5D-D8ED5586C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9DCD7-30C7-4D2D-A7F2-AB28A137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13" y="1415711"/>
            <a:ext cx="3857019" cy="31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06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8579-F133-4D61-848B-F2B757047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Tag/Key Words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2E233E-5135-4E6F-B6B3-D91B9916DB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467325-6D24-4F9D-A254-9D2BEA8390F5}"/>
              </a:ext>
            </a:extLst>
          </p:cNvPr>
          <p:cNvSpPr/>
          <p:nvPr/>
        </p:nvSpPr>
        <p:spPr>
          <a:xfrm>
            <a:off x="435413" y="1291905"/>
            <a:ext cx="5663383" cy="3457946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211692-B4DC-4C02-B4AB-562F10766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13" y="1483530"/>
            <a:ext cx="4274982" cy="284998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2BD064-C6DA-4395-8458-2E2CF48AA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42" y="1350180"/>
            <a:ext cx="16859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426FDC1-878D-4D4C-96F2-4D95F9551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54" y="1615496"/>
            <a:ext cx="164782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086641-4094-48CB-B4E1-3B8456DA7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42" y="1852237"/>
            <a:ext cx="10953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F5A7152-EB9C-4A74-A2F1-02E220E2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70" y="1482146"/>
            <a:ext cx="18002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78DF2F5-29CB-4612-8307-ACB24B35D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816" y="1767826"/>
            <a:ext cx="15049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6210CBC-652E-48A6-9C49-093AD120A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2" y="2218909"/>
            <a:ext cx="11715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68D354E2-72AD-4DF2-A6E3-EE36B8127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664" y="2278306"/>
            <a:ext cx="962025" cy="20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A4A266EC-BAE7-4FD8-92C7-7DA510EC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10" y="2455650"/>
            <a:ext cx="15716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04ED8BF-92CC-4314-BB17-691FC4D31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91" y="2529599"/>
            <a:ext cx="8667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98F6DE8-1FFF-415E-AA2F-AA76F8FB3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491" y="2904648"/>
            <a:ext cx="9048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6FCF86DA-9120-4CDB-86AE-633A773BC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42" y="2818923"/>
            <a:ext cx="6477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A3FA32B4-81F0-4EFA-90ED-0863EE53F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68" y="2921935"/>
            <a:ext cx="157162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17D6FFD4-3793-4166-9A51-E77E2ABE2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92" y="3285047"/>
            <a:ext cx="5619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C4456EAB-B492-4326-B299-1222E0209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08" y="3793572"/>
            <a:ext cx="31432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80FACA76-08C6-4EFF-A038-869FA28AF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68" y="3402717"/>
            <a:ext cx="120015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99534670-8B77-4397-B46C-4C206FB2D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641" y="3744233"/>
            <a:ext cx="140017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3FD428BB-72AA-4C0A-8C05-A59E4FD02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05" y="4177261"/>
            <a:ext cx="18859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D5E25AA4-F352-4685-BA22-9CE3780A3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588" y="3431292"/>
            <a:ext cx="9429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9A8506DB-32BB-4C21-9122-4AFCC2A62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546" y="4217321"/>
            <a:ext cx="102870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BEC34A6B-32EF-40E8-8F9E-06E58B423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1" y="3665446"/>
            <a:ext cx="12573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65F6BA44-316C-463B-BDBD-F7DF4F5C3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936" y="4017270"/>
            <a:ext cx="12954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2B2AA483-3581-4F3B-8567-422B97D56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92" y="4350228"/>
            <a:ext cx="165735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5A8CA244-2B3D-429E-B99E-6F93192D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147" y="1788880"/>
            <a:ext cx="10668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4E063C15-D204-47BA-B8E8-84D88C05D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43" y="3755472"/>
            <a:ext cx="124777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6D5A92D2-39E6-49C6-A8A0-23ED5EEE7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135" y="1368975"/>
            <a:ext cx="5238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B9EF5859-D674-42A3-B09E-32A3ADB5F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20" y="1962161"/>
            <a:ext cx="46672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05956380-FA11-4DBD-97A4-7D4B6A3AF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820" y="2555116"/>
            <a:ext cx="7620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>
            <a:extLst>
              <a:ext uri="{FF2B5EF4-FFF2-40B4-BE49-F238E27FC236}">
                <a16:creationId xmlns:a16="http://schemas.microsoft.com/office/drawing/2014/main" id="{48B3DE7C-ED00-4418-A18C-BCBF10413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891" y="2204659"/>
            <a:ext cx="400050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>
            <a:extLst>
              <a:ext uri="{FF2B5EF4-FFF2-40B4-BE49-F238E27FC236}">
                <a16:creationId xmlns:a16="http://schemas.microsoft.com/office/drawing/2014/main" id="{191C47C0-C620-422E-A53D-49062DCAD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588" y="2006493"/>
            <a:ext cx="157162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>
            <a:extLst>
              <a:ext uri="{FF2B5EF4-FFF2-40B4-BE49-F238E27FC236}">
                <a16:creationId xmlns:a16="http://schemas.microsoft.com/office/drawing/2014/main" id="{24867741-D051-43DD-8A5D-5E7361B33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37" y="3195728"/>
            <a:ext cx="18288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59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75849-34FD-4EAF-80D5-7EB17881A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5586"/>
            <a:ext cx="4601925" cy="519600"/>
          </a:xfrm>
        </p:spPr>
        <p:txBody>
          <a:bodyPr/>
          <a:lstStyle/>
          <a:p>
            <a:r>
              <a:rPr 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Definition</a:t>
            </a:r>
            <a:r>
              <a:rPr 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Sentiment Analysis</a:t>
            </a:r>
            <a:endParaRPr lang="en-ID" sz="1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0874A8-C8A7-4173-916D-9380348C26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DAEB1B-0C98-4AB2-A87A-83A9843017FE}"/>
              </a:ext>
            </a:extLst>
          </p:cNvPr>
          <p:cNvCxnSpPr/>
          <p:nvPr/>
        </p:nvCxnSpPr>
        <p:spPr>
          <a:xfrm>
            <a:off x="1225685" y="509215"/>
            <a:ext cx="534051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570200F-0B46-431C-9D61-A819E0E0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11" y="1595336"/>
            <a:ext cx="976414" cy="976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93491-5485-474C-982A-AAF237108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812" y="2272842"/>
            <a:ext cx="1025323" cy="1025323"/>
          </a:xfrm>
          <a:prstGeom prst="rect">
            <a:avLst/>
          </a:prstGeom>
        </p:spPr>
      </p:pic>
      <p:sp>
        <p:nvSpPr>
          <p:cNvPr id="18" name="Arrow: Circular 17">
            <a:extLst>
              <a:ext uri="{FF2B5EF4-FFF2-40B4-BE49-F238E27FC236}">
                <a16:creationId xmlns:a16="http://schemas.microsoft.com/office/drawing/2014/main" id="{603FF786-01A9-4A0A-B905-8D915C3A5800}"/>
              </a:ext>
            </a:extLst>
          </p:cNvPr>
          <p:cNvSpPr/>
          <p:nvPr/>
        </p:nvSpPr>
        <p:spPr>
          <a:xfrm flipH="1">
            <a:off x="-1" y="795023"/>
            <a:ext cx="2149813" cy="3096040"/>
          </a:xfrm>
          <a:prstGeom prst="circularArrow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9" name="Arrow: Circular 18">
            <a:extLst>
              <a:ext uri="{FF2B5EF4-FFF2-40B4-BE49-F238E27FC236}">
                <a16:creationId xmlns:a16="http://schemas.microsoft.com/office/drawing/2014/main" id="{BDD79546-3871-462E-BD3A-E7CB554CF526}"/>
              </a:ext>
            </a:extLst>
          </p:cNvPr>
          <p:cNvSpPr/>
          <p:nvPr/>
        </p:nvSpPr>
        <p:spPr>
          <a:xfrm rot="10800000" flipH="1">
            <a:off x="1614225" y="795023"/>
            <a:ext cx="2149813" cy="3096040"/>
          </a:xfrm>
          <a:prstGeom prst="circularArrow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A6A7BD-7C48-4857-8AF9-9F0C3BCAC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09659" y="2785503"/>
            <a:ext cx="651854" cy="6518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EC25C-EB64-4974-85C3-19D881618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868" y="904240"/>
            <a:ext cx="629693" cy="62969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7F2E76-77EF-3F58-F574-73DB6640A5C7}"/>
              </a:ext>
            </a:extLst>
          </p:cNvPr>
          <p:cNvGrpSpPr/>
          <p:nvPr/>
        </p:nvGrpSpPr>
        <p:grpSpPr>
          <a:xfrm>
            <a:off x="3895942" y="733279"/>
            <a:ext cx="2267112" cy="1656424"/>
            <a:chOff x="3895942" y="733279"/>
            <a:chExt cx="2267112" cy="165642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66060C-7402-4D63-822F-468854913C73}"/>
                </a:ext>
              </a:extLst>
            </p:cNvPr>
            <p:cNvSpPr txBox="1"/>
            <p:nvPr/>
          </p:nvSpPr>
          <p:spPr>
            <a:xfrm>
              <a:off x="3915965" y="733279"/>
              <a:ext cx="2247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Wedhat</a:t>
              </a:r>
              <a:r>
                <a:rPr lang="en-US" b="1" dirty="0"/>
                <a:t> W, 2014</a:t>
              </a:r>
              <a:endParaRPr lang="en-ID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122F67B-8314-4ED3-9ABD-2608859138EF}"/>
                </a:ext>
              </a:extLst>
            </p:cNvPr>
            <p:cNvSpPr txBox="1"/>
            <p:nvPr/>
          </p:nvSpPr>
          <p:spPr>
            <a:xfrm>
              <a:off x="3895942" y="1004708"/>
              <a:ext cx="224708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Sentiment Analysis is a study to learn emotion computation, sentiment, and attitude that comes from text about certain topic</a:t>
              </a:r>
              <a:endParaRPr lang="en-ID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896CB7-E06C-0620-49BC-ED6B64082915}"/>
              </a:ext>
            </a:extLst>
          </p:cNvPr>
          <p:cNvGrpSpPr/>
          <p:nvPr/>
        </p:nvGrpSpPr>
        <p:grpSpPr>
          <a:xfrm>
            <a:off x="3915964" y="2838993"/>
            <a:ext cx="2247089" cy="2081984"/>
            <a:chOff x="3915964" y="2838993"/>
            <a:chExt cx="2247089" cy="208198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65975D-CB89-4AF0-B9CC-4D2B6D78D7D9}"/>
                </a:ext>
              </a:extLst>
            </p:cNvPr>
            <p:cNvSpPr txBox="1"/>
            <p:nvPr/>
          </p:nvSpPr>
          <p:spPr>
            <a:xfrm>
              <a:off x="3915964" y="2838993"/>
              <a:ext cx="2247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Montoyo</a:t>
              </a:r>
              <a:r>
                <a:rPr lang="en-US" b="1" dirty="0"/>
                <a:t> A  2012</a:t>
              </a:r>
              <a:endParaRPr lang="en-ID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FE9D4F-C77F-4D62-8E81-514E1DB4C2A0}"/>
                </a:ext>
              </a:extLst>
            </p:cNvPr>
            <p:cNvSpPr txBox="1"/>
            <p:nvPr/>
          </p:nvSpPr>
          <p:spPr>
            <a:xfrm>
              <a:off x="3915964" y="3105095"/>
              <a:ext cx="224708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Sentiment Analysis is opinion digging, </a:t>
              </a:r>
              <a:r>
                <a:rPr lang="en-US" dirty="0" err="1"/>
                <a:t>penggalian</a:t>
              </a:r>
              <a:r>
                <a:rPr lang="en-US" dirty="0"/>
                <a:t>, review, appraisal extraction, opinion classification, sentiment </a:t>
              </a:r>
              <a:r>
                <a:rPr lang="en-US" dirty="0" err="1"/>
                <a:t>classfification</a:t>
              </a:r>
              <a:r>
                <a:rPr lang="en-US" dirty="0"/>
                <a:t>, attitude classification on certain topic</a:t>
              </a:r>
              <a:endParaRPr lang="en-ID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07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3124-9F0D-49B4-A450-79507536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19885-DAD4-52DD-5665-6AF0A0B20F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4" name="WhatsApp Video 2022-06-17 at 08.44.50">
            <a:hlinkClick r:id="" action="ppaction://media"/>
            <a:extLst>
              <a:ext uri="{FF2B5EF4-FFF2-40B4-BE49-F238E27FC236}">
                <a16:creationId xmlns:a16="http://schemas.microsoft.com/office/drawing/2014/main" id="{77513791-F162-0297-46F6-956194F84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2938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0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4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33DA5-1B3C-4BF4-9468-61AC1015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42" y="205975"/>
            <a:ext cx="6062665" cy="489443"/>
          </a:xfrm>
        </p:spPr>
        <p:txBody>
          <a:bodyPr/>
          <a:lstStyle/>
          <a:p>
            <a:r>
              <a:rPr lang="en-US" sz="2000" dirty="0"/>
              <a:t>Classification Algorithm: Naïve Bayes dan SVM</a:t>
            </a:r>
            <a:endParaRPr lang="en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22936-1844-4949-88BA-89548E4B93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3A4D2-5631-4967-910F-337F2BA8C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2" y="1169015"/>
            <a:ext cx="2504189" cy="2469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1716F-5341-4449-8265-484FE8D50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48" y="2655370"/>
            <a:ext cx="3871609" cy="2282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499665-324A-4D16-801F-441E2E7D2BC6}"/>
              </a:ext>
            </a:extLst>
          </p:cNvPr>
          <p:cNvSpPr txBox="1"/>
          <p:nvPr/>
        </p:nvSpPr>
        <p:spPr>
          <a:xfrm>
            <a:off x="525294" y="363814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Naïve Bayes</a:t>
            </a:r>
            <a:endParaRPr lang="en-ID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4BA71-AE9A-4D04-B264-596B865EAD6F}"/>
              </a:ext>
            </a:extLst>
          </p:cNvPr>
          <p:cNvSpPr txBox="1"/>
          <p:nvPr/>
        </p:nvSpPr>
        <p:spPr>
          <a:xfrm>
            <a:off x="4529847" y="228603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SVM</a:t>
            </a:r>
            <a:endParaRPr lang="en-ID" sz="1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09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39000">
              <a:schemeClr val="tx2"/>
            </a:gs>
            <a:gs pos="100000">
              <a:srgbClr val="FFFF00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975"/>
            <a:ext cx="6857999" cy="857400"/>
          </a:xfrm>
          <a:solidFill>
            <a:schemeClr val="accent2"/>
          </a:solidFill>
        </p:spPr>
        <p:txBody>
          <a:bodyPr/>
          <a:lstStyle/>
          <a:p>
            <a:r>
              <a:rPr lang="en-US" dirty="0"/>
              <a:t>Classification Evaluation</a:t>
            </a:r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42BD7C51-86E5-45B5-8380-4A7AC31ECDEC}"/>
              </a:ext>
            </a:extLst>
          </p:cNvPr>
          <p:cNvSpPr/>
          <p:nvPr/>
        </p:nvSpPr>
        <p:spPr>
          <a:xfrm>
            <a:off x="1163361" y="1309881"/>
            <a:ext cx="2508309" cy="780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68" y="21600"/>
                </a:moveTo>
                <a:lnTo>
                  <a:pt x="1726" y="21600"/>
                </a:lnTo>
                <a:cubicBezTo>
                  <a:pt x="770" y="21600"/>
                  <a:pt x="0" y="19642"/>
                  <a:pt x="0" y="17211"/>
                </a:cubicBezTo>
                <a:lnTo>
                  <a:pt x="0" y="4389"/>
                </a:lnTo>
                <a:cubicBezTo>
                  <a:pt x="0" y="1958"/>
                  <a:pt x="770" y="0"/>
                  <a:pt x="1726" y="0"/>
                </a:cubicBezTo>
                <a:lnTo>
                  <a:pt x="13568" y="0"/>
                </a:lnTo>
                <a:cubicBezTo>
                  <a:pt x="14040" y="0"/>
                  <a:pt x="14487" y="505"/>
                  <a:pt x="14822" y="1358"/>
                </a:cubicBezTo>
                <a:lnTo>
                  <a:pt x="18372" y="10800"/>
                </a:lnTo>
                <a:lnTo>
                  <a:pt x="14822" y="20242"/>
                </a:lnTo>
                <a:cubicBezTo>
                  <a:pt x="14499" y="21126"/>
                  <a:pt x="14040" y="21600"/>
                  <a:pt x="13568" y="21600"/>
                </a:cubicBezTo>
                <a:close/>
                <a:moveTo>
                  <a:pt x="17057" y="2400"/>
                </a:moveTo>
                <a:lnTo>
                  <a:pt x="16150" y="2400"/>
                </a:lnTo>
                <a:lnTo>
                  <a:pt x="19316" y="10800"/>
                </a:lnTo>
                <a:lnTo>
                  <a:pt x="16150" y="19200"/>
                </a:lnTo>
                <a:lnTo>
                  <a:pt x="17057" y="19200"/>
                </a:lnTo>
                <a:lnTo>
                  <a:pt x="20222" y="10800"/>
                </a:lnTo>
                <a:lnTo>
                  <a:pt x="17057" y="2400"/>
                </a:lnTo>
                <a:close/>
                <a:moveTo>
                  <a:pt x="19440" y="5053"/>
                </a:moveTo>
                <a:lnTo>
                  <a:pt x="18819" y="5053"/>
                </a:lnTo>
                <a:lnTo>
                  <a:pt x="20979" y="10800"/>
                </a:lnTo>
                <a:lnTo>
                  <a:pt x="18819" y="16547"/>
                </a:lnTo>
                <a:lnTo>
                  <a:pt x="19440" y="16547"/>
                </a:lnTo>
                <a:lnTo>
                  <a:pt x="21600" y="10800"/>
                </a:lnTo>
                <a:lnTo>
                  <a:pt x="19440" y="5053"/>
                </a:lnTo>
                <a:close/>
              </a:path>
            </a:pathLst>
          </a:custGeom>
          <a:solidFill>
            <a:srgbClr val="3544FF"/>
          </a:solidFill>
          <a:ln w="12700"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688" dirty="0"/>
          </a:p>
        </p:txBody>
      </p:sp>
      <p:pic>
        <p:nvPicPr>
          <p:cNvPr id="14" name="Graphic 13" descr="Lightbulb with solid fill">
            <a:extLst>
              <a:ext uri="{FF2B5EF4-FFF2-40B4-BE49-F238E27FC236}">
                <a16:creationId xmlns:a16="http://schemas.microsoft.com/office/drawing/2014/main" id="{0EB19AAA-BA9E-41F3-A6D0-E577A37A2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207" y="1567692"/>
            <a:ext cx="318846" cy="318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633CD3-B7CE-43E6-BC24-0089ACD4F1CA}"/>
              </a:ext>
            </a:extLst>
          </p:cNvPr>
          <p:cNvSpPr txBox="1"/>
          <p:nvPr/>
        </p:nvSpPr>
        <p:spPr>
          <a:xfrm>
            <a:off x="1811725" y="1398805"/>
            <a:ext cx="659558" cy="50783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350" b="1" noProof="1"/>
              <a:t>Naïve Bayes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7BA2DD1-35E0-48E4-B4AD-5D1136D2D350}"/>
              </a:ext>
            </a:extLst>
          </p:cNvPr>
          <p:cNvSpPr/>
          <p:nvPr/>
        </p:nvSpPr>
        <p:spPr>
          <a:xfrm>
            <a:off x="3401458" y="3380227"/>
            <a:ext cx="2594354" cy="780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32" y="0"/>
                </a:moveTo>
                <a:lnTo>
                  <a:pt x="19874" y="0"/>
                </a:lnTo>
                <a:cubicBezTo>
                  <a:pt x="20830" y="0"/>
                  <a:pt x="21600" y="1958"/>
                  <a:pt x="21600" y="4389"/>
                </a:cubicBezTo>
                <a:lnTo>
                  <a:pt x="21600" y="17211"/>
                </a:lnTo>
                <a:cubicBezTo>
                  <a:pt x="21600" y="19642"/>
                  <a:pt x="20830" y="21600"/>
                  <a:pt x="19874" y="21600"/>
                </a:cubicBezTo>
                <a:lnTo>
                  <a:pt x="8032" y="21600"/>
                </a:lnTo>
                <a:cubicBezTo>
                  <a:pt x="7560" y="21600"/>
                  <a:pt x="7113" y="21095"/>
                  <a:pt x="6778" y="20242"/>
                </a:cubicBezTo>
                <a:lnTo>
                  <a:pt x="3228" y="10800"/>
                </a:lnTo>
                <a:lnTo>
                  <a:pt x="6778" y="1358"/>
                </a:lnTo>
                <a:cubicBezTo>
                  <a:pt x="7113" y="474"/>
                  <a:pt x="7560" y="0"/>
                  <a:pt x="8032" y="0"/>
                </a:cubicBezTo>
                <a:close/>
                <a:moveTo>
                  <a:pt x="4556" y="19200"/>
                </a:moveTo>
                <a:lnTo>
                  <a:pt x="5462" y="19200"/>
                </a:lnTo>
                <a:lnTo>
                  <a:pt x="2297" y="10800"/>
                </a:lnTo>
                <a:lnTo>
                  <a:pt x="5462" y="2400"/>
                </a:lnTo>
                <a:lnTo>
                  <a:pt x="4556" y="2400"/>
                </a:lnTo>
                <a:lnTo>
                  <a:pt x="1390" y="10800"/>
                </a:lnTo>
                <a:lnTo>
                  <a:pt x="4556" y="19200"/>
                </a:lnTo>
                <a:close/>
                <a:moveTo>
                  <a:pt x="2160" y="16547"/>
                </a:moveTo>
                <a:lnTo>
                  <a:pt x="2781" y="16547"/>
                </a:lnTo>
                <a:lnTo>
                  <a:pt x="621" y="10800"/>
                </a:lnTo>
                <a:lnTo>
                  <a:pt x="2781" y="5053"/>
                </a:lnTo>
                <a:lnTo>
                  <a:pt x="2160" y="5053"/>
                </a:lnTo>
                <a:lnTo>
                  <a:pt x="0" y="10800"/>
                </a:lnTo>
                <a:lnTo>
                  <a:pt x="2160" y="16547"/>
                </a:lnTo>
                <a:close/>
              </a:path>
            </a:pathLst>
          </a:custGeom>
          <a:solidFill>
            <a:srgbClr val="FFCC00"/>
          </a:solidFill>
          <a:ln w="12700">
            <a:miter lim="400000"/>
          </a:ln>
        </p:spPr>
        <p:txBody>
          <a:bodyPr lIns="21431" tIns="21431" rIns="21431" bIns="21431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1688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1979A23E-1EDC-4B2F-B1E9-8EF9AF972303}"/>
              </a:ext>
            </a:extLst>
          </p:cNvPr>
          <p:cNvSpPr/>
          <p:nvPr/>
        </p:nvSpPr>
        <p:spPr>
          <a:xfrm>
            <a:off x="5780705" y="3567012"/>
            <a:ext cx="966372" cy="383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76" y="0"/>
                </a:moveTo>
                <a:lnTo>
                  <a:pt x="17824" y="0"/>
                </a:lnTo>
                <a:cubicBezTo>
                  <a:pt x="19905" y="0"/>
                  <a:pt x="21600" y="4849"/>
                  <a:pt x="21600" y="10800"/>
                </a:cubicBezTo>
                <a:lnTo>
                  <a:pt x="21600" y="10800"/>
                </a:lnTo>
                <a:cubicBezTo>
                  <a:pt x="21600" y="16751"/>
                  <a:pt x="19905" y="21600"/>
                  <a:pt x="17824" y="21600"/>
                </a:cubicBezTo>
                <a:lnTo>
                  <a:pt x="3776" y="21600"/>
                </a:lnTo>
                <a:cubicBezTo>
                  <a:pt x="1695" y="21600"/>
                  <a:pt x="0" y="16751"/>
                  <a:pt x="0" y="10800"/>
                </a:cubicBezTo>
                <a:lnTo>
                  <a:pt x="0" y="10800"/>
                </a:lnTo>
                <a:cubicBezTo>
                  <a:pt x="0" y="4849"/>
                  <a:pt x="1695" y="0"/>
                  <a:pt x="377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431" tIns="21431" rIns="21431" bIns="21431" anchor="ctr"/>
          <a:lstStyle/>
          <a:p>
            <a:pPr algn="ctr"/>
            <a:r>
              <a:rPr lang="en-US" sz="1688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02</a:t>
            </a:r>
            <a:endParaRPr sz="1688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Graphic 11" descr="Bullseye with solid fill">
            <a:extLst>
              <a:ext uri="{FF2B5EF4-FFF2-40B4-BE49-F238E27FC236}">
                <a16:creationId xmlns:a16="http://schemas.microsoft.com/office/drawing/2014/main" id="{BD8C52D8-03D6-4E25-A4D8-808C88FF3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2813" y="3652130"/>
            <a:ext cx="318846" cy="31884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B7AF86-7ACA-4266-B0FA-F2E3F4C03FAB}"/>
              </a:ext>
            </a:extLst>
          </p:cNvPr>
          <p:cNvSpPr txBox="1"/>
          <p:nvPr/>
        </p:nvSpPr>
        <p:spPr>
          <a:xfrm>
            <a:off x="4883956" y="3649939"/>
            <a:ext cx="659558" cy="300082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1350" b="1" noProof="1"/>
              <a:t>SVM</a:t>
            </a:r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C917902F-59DC-468B-A5D4-2448468987EA}"/>
              </a:ext>
            </a:extLst>
          </p:cNvPr>
          <p:cNvSpPr/>
          <p:nvPr/>
        </p:nvSpPr>
        <p:spPr>
          <a:xfrm>
            <a:off x="434589" y="1461215"/>
            <a:ext cx="966372" cy="3830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76" y="0"/>
                </a:moveTo>
                <a:lnTo>
                  <a:pt x="17824" y="0"/>
                </a:lnTo>
                <a:cubicBezTo>
                  <a:pt x="19905" y="0"/>
                  <a:pt x="21600" y="4849"/>
                  <a:pt x="21600" y="10800"/>
                </a:cubicBezTo>
                <a:lnTo>
                  <a:pt x="21600" y="10800"/>
                </a:lnTo>
                <a:cubicBezTo>
                  <a:pt x="21600" y="16751"/>
                  <a:pt x="19905" y="21600"/>
                  <a:pt x="17824" y="21600"/>
                </a:cubicBezTo>
                <a:lnTo>
                  <a:pt x="3776" y="21600"/>
                </a:lnTo>
                <a:cubicBezTo>
                  <a:pt x="1695" y="21600"/>
                  <a:pt x="0" y="16751"/>
                  <a:pt x="0" y="10800"/>
                </a:cubicBezTo>
                <a:lnTo>
                  <a:pt x="0" y="10800"/>
                </a:lnTo>
                <a:cubicBezTo>
                  <a:pt x="0" y="4849"/>
                  <a:pt x="1695" y="0"/>
                  <a:pt x="3776" y="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431" tIns="21431" rIns="21431" bIns="21431" anchor="ctr"/>
          <a:lstStyle/>
          <a:p>
            <a:pPr algn="ctr"/>
            <a:r>
              <a:rPr lang="en-US" sz="1688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01</a:t>
            </a:r>
            <a:endParaRPr sz="1688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B80846-34FA-4B7F-9B1D-CF0A0EC8E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849252"/>
              </p:ext>
            </p:extLst>
          </p:nvPr>
        </p:nvGraphicFramePr>
        <p:xfrm>
          <a:off x="3793595" y="1328141"/>
          <a:ext cx="2929808" cy="1371600"/>
        </p:xfrm>
        <a:graphic>
          <a:graphicData uri="http://schemas.openxmlformats.org/drawingml/2006/table">
            <a:tbl>
              <a:tblPr firstRow="1" firstCol="1" bandRow="1">
                <a:tableStyleId>{B7259FF8-02D3-48AD-A7E2-A4B8CD10835C}</a:tableStyleId>
              </a:tblPr>
              <a:tblGrid>
                <a:gridCol w="585721">
                  <a:extLst>
                    <a:ext uri="{9D8B030D-6E8A-4147-A177-3AD203B41FA5}">
                      <a16:colId xmlns:a16="http://schemas.microsoft.com/office/drawing/2014/main" val="2829616705"/>
                    </a:ext>
                  </a:extLst>
                </a:gridCol>
                <a:gridCol w="585721">
                  <a:extLst>
                    <a:ext uri="{9D8B030D-6E8A-4147-A177-3AD203B41FA5}">
                      <a16:colId xmlns:a16="http://schemas.microsoft.com/office/drawing/2014/main" val="4074654164"/>
                    </a:ext>
                  </a:extLst>
                </a:gridCol>
                <a:gridCol w="586122">
                  <a:extLst>
                    <a:ext uri="{9D8B030D-6E8A-4147-A177-3AD203B41FA5}">
                      <a16:colId xmlns:a16="http://schemas.microsoft.com/office/drawing/2014/main" val="3535451014"/>
                    </a:ext>
                  </a:extLst>
                </a:gridCol>
                <a:gridCol w="586122">
                  <a:extLst>
                    <a:ext uri="{9D8B030D-6E8A-4147-A177-3AD203B41FA5}">
                      <a16:colId xmlns:a16="http://schemas.microsoft.com/office/drawing/2014/main" val="1304342775"/>
                    </a:ext>
                  </a:extLst>
                </a:gridCol>
                <a:gridCol w="586122">
                  <a:extLst>
                    <a:ext uri="{9D8B030D-6E8A-4147-A177-3AD203B41FA5}">
                      <a16:colId xmlns:a16="http://schemas.microsoft.com/office/drawing/2014/main" val="786382212"/>
                    </a:ext>
                  </a:extLst>
                </a:gridCol>
              </a:tblGrid>
              <a:tr h="11261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</a:rPr>
                        <a:t>Precision</a:t>
                      </a:r>
                      <a:endParaRPr lang="en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Recall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F1-Score 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Support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60677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Non Violance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0.86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0.93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0.90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129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587970"/>
                  </a:ext>
                </a:extLst>
              </a:tr>
              <a:tr h="112617"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Violance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0.92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0.84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0.88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121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4233059"/>
                  </a:ext>
                </a:extLst>
              </a:tr>
              <a:tr h="30661">
                <a:tc>
                  <a:txBody>
                    <a:bodyPr/>
                    <a:lstStyle/>
                    <a:p>
                      <a:pPr algn="r"/>
                      <a:r>
                        <a:rPr lang="en-US" sz="800" dirty="0">
                          <a:effectLst/>
                        </a:rPr>
                        <a:t>Accuracy</a:t>
                      </a:r>
                      <a:endParaRPr lang="en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0.89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250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04853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effectLst/>
                        </a:rPr>
                        <a:t>Macro avg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0.89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0.89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0.89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250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929612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Weighted avg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0.89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0.89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0.89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250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474356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B8769D4-781B-4BEB-9FBD-C726F6223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348914"/>
              </p:ext>
            </p:extLst>
          </p:nvPr>
        </p:nvGraphicFramePr>
        <p:xfrm>
          <a:off x="200159" y="2814610"/>
          <a:ext cx="2929808" cy="1371600"/>
        </p:xfrm>
        <a:graphic>
          <a:graphicData uri="http://schemas.openxmlformats.org/drawingml/2006/table">
            <a:tbl>
              <a:tblPr firstRow="1" firstCol="1" bandRow="1">
                <a:tableStyleId>{B7259FF8-02D3-48AD-A7E2-A4B8CD10835C}</a:tableStyleId>
              </a:tblPr>
              <a:tblGrid>
                <a:gridCol w="585721">
                  <a:extLst>
                    <a:ext uri="{9D8B030D-6E8A-4147-A177-3AD203B41FA5}">
                      <a16:colId xmlns:a16="http://schemas.microsoft.com/office/drawing/2014/main" val="2829616705"/>
                    </a:ext>
                  </a:extLst>
                </a:gridCol>
                <a:gridCol w="585721">
                  <a:extLst>
                    <a:ext uri="{9D8B030D-6E8A-4147-A177-3AD203B41FA5}">
                      <a16:colId xmlns:a16="http://schemas.microsoft.com/office/drawing/2014/main" val="4074654164"/>
                    </a:ext>
                  </a:extLst>
                </a:gridCol>
                <a:gridCol w="586122">
                  <a:extLst>
                    <a:ext uri="{9D8B030D-6E8A-4147-A177-3AD203B41FA5}">
                      <a16:colId xmlns:a16="http://schemas.microsoft.com/office/drawing/2014/main" val="3535451014"/>
                    </a:ext>
                  </a:extLst>
                </a:gridCol>
                <a:gridCol w="586122">
                  <a:extLst>
                    <a:ext uri="{9D8B030D-6E8A-4147-A177-3AD203B41FA5}">
                      <a16:colId xmlns:a16="http://schemas.microsoft.com/office/drawing/2014/main" val="1304342775"/>
                    </a:ext>
                  </a:extLst>
                </a:gridCol>
                <a:gridCol w="586122">
                  <a:extLst>
                    <a:ext uri="{9D8B030D-6E8A-4147-A177-3AD203B41FA5}">
                      <a16:colId xmlns:a16="http://schemas.microsoft.com/office/drawing/2014/main" val="786382212"/>
                    </a:ext>
                  </a:extLst>
                </a:gridCol>
              </a:tblGrid>
              <a:tr h="112617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effectLst/>
                        </a:rPr>
                        <a:t>Precision</a:t>
                      </a:r>
                      <a:endParaRPr lang="en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Recall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F1-Score 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Support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606779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Non Violance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0.86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0.93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0.90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129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8587970"/>
                  </a:ext>
                </a:extLst>
              </a:tr>
              <a:tr h="112617"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Violance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0.92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0.84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0.88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121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4233059"/>
                  </a:ext>
                </a:extLst>
              </a:tr>
              <a:tr h="30661">
                <a:tc>
                  <a:txBody>
                    <a:bodyPr/>
                    <a:lstStyle/>
                    <a:p>
                      <a:pPr algn="r"/>
                      <a:r>
                        <a:rPr lang="en-US" sz="800" dirty="0">
                          <a:effectLst/>
                        </a:rPr>
                        <a:t>Accuracy</a:t>
                      </a:r>
                      <a:endParaRPr lang="en-ID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0.89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250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16048531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r"/>
                      <a:r>
                        <a:rPr lang="en-US" sz="900" dirty="0">
                          <a:effectLst/>
                        </a:rPr>
                        <a:t>Macro avg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0.89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0.89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0.89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250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9296124"/>
                  </a:ext>
                </a:extLst>
              </a:tr>
              <a:tr h="225234">
                <a:tc>
                  <a:txBody>
                    <a:bodyPr/>
                    <a:lstStyle/>
                    <a:p>
                      <a:pPr algn="r"/>
                      <a:r>
                        <a:rPr lang="en-US" sz="900">
                          <a:effectLst/>
                        </a:rPr>
                        <a:t>Weighted avg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0.89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>
                          <a:effectLst/>
                        </a:rPr>
                        <a:t>0.89</a:t>
                      </a:r>
                      <a:endParaRPr lang="en-ID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0.89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effectLst/>
                        </a:rPr>
                        <a:t>250</a:t>
                      </a:r>
                      <a:endParaRPr lang="en-ID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6721" marR="66721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4743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868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E496-1CC1-4C98-A35D-341ADE78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13" y="205975"/>
            <a:ext cx="4510800" cy="725203"/>
          </a:xfrm>
        </p:spPr>
        <p:txBody>
          <a:bodyPr/>
          <a:lstStyle/>
          <a:p>
            <a:r>
              <a:rPr lang="en-US" sz="2000" dirty="0"/>
              <a:t>T-test Democracy Index vs Sentiment Analysis </a:t>
            </a:r>
            <a:endParaRPr lang="en-ID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AA6A75-9B3A-4B66-9108-BA7D72323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29FAF53-1DAF-42BE-8275-741B1D960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719066"/>
              </p:ext>
            </p:extLst>
          </p:nvPr>
        </p:nvGraphicFramePr>
        <p:xfrm>
          <a:off x="435413" y="1079451"/>
          <a:ext cx="4572000" cy="22250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2673954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11000536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85241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Year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Democracy Index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Sentiment Analysis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33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2020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71,32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71,51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93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2019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69,09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71,57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56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2018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65,50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65,15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40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2017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68,78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70,49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17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2016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66,82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66,32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378528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7CC998-6F21-4D06-8511-862DFD473DF5}"/>
              </a:ext>
            </a:extLst>
          </p:cNvPr>
          <p:cNvSpPr txBox="1"/>
          <p:nvPr/>
        </p:nvSpPr>
        <p:spPr>
          <a:xfrm>
            <a:off x="5372100" y="1608992"/>
            <a:ext cx="1399863" cy="103105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Statistics Canada, 2015,</a:t>
            </a:r>
          </a:p>
          <a:p>
            <a:r>
              <a:rPr lang="en-US" sz="1100" b="1" dirty="0">
                <a:solidFill>
                  <a:srgbClr val="00B0F0"/>
                </a:solidFill>
              </a:rPr>
              <a:t>“Index reflects percentage change”</a:t>
            </a:r>
            <a:endParaRPr lang="en-ID" sz="1100" b="1" dirty="0">
              <a:solidFill>
                <a:srgbClr val="00B0F0"/>
              </a:solidFill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84231F3B-F9CF-48AB-AD8C-F9AF725C54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356725"/>
              </p:ext>
            </p:extLst>
          </p:nvPr>
        </p:nvGraphicFramePr>
        <p:xfrm>
          <a:off x="435413" y="3446831"/>
          <a:ext cx="4572000" cy="13030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1100053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Result: This difference is considered to be not statistically significant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331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T score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= 0,42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Confident Interval = 95%</a:t>
                      </a:r>
                    </a:p>
                    <a:p>
                      <a:pPr algn="l"/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T table 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= 2,31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df= 8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Standard error = 0,06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193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1990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0C91-AFF3-4740-AB52-D71ECBBA9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Advantage of Sentiment Analysis</a:t>
            </a:r>
            <a:endParaRPr lang="en-ID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40AE6-CA73-4FB0-A7E8-1624E2A68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654AEE0-95B4-4C72-BF35-7C7678F6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13" y="1550618"/>
            <a:ext cx="5767754" cy="29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89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6918-1610-4B1D-9B2A-BD53EA99A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Comparation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1D137-5026-4168-BBE6-ACE8598A3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89CE36-115B-4E6F-B7C9-60950F929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528331"/>
              </p:ext>
            </p:extLst>
          </p:nvPr>
        </p:nvGraphicFramePr>
        <p:xfrm>
          <a:off x="571500" y="1487366"/>
          <a:ext cx="4572000" cy="1894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85294261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2378786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5257664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97030496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Democracy Index</a:t>
                      </a:r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Sentiment Analysis</a:t>
                      </a:r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36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Step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Time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Step 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Time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93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Collecting data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One year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Collecting data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 days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38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FGD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 months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 days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86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Deep Discussion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 month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Disemmination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Data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 day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7679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473C754-D10F-4889-8B3C-06B3127A3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649317"/>
              </p:ext>
            </p:extLst>
          </p:nvPr>
        </p:nvGraphicFramePr>
        <p:xfrm>
          <a:off x="571500" y="3382206"/>
          <a:ext cx="4572000" cy="7823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85294261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2378786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5257664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970304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Classification check</a:t>
                      </a:r>
                      <a:endParaRPr lang="en-ID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5 months</a:t>
                      </a:r>
                      <a:endParaRPr lang="en-ID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886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Counting index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 month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7679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F7BC8A9-A842-4ADD-9637-51F585840A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092921"/>
              </p:ext>
            </p:extLst>
          </p:nvPr>
        </p:nvGraphicFramePr>
        <p:xfrm>
          <a:off x="571500" y="4164526"/>
          <a:ext cx="4572000" cy="370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1970044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08610851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222609224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89299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Total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/>
                        <a:t>12 months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 days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76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899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86918-1610-4B1D-9B2A-BD53EA99A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Comparation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1D137-5026-4168-BBE6-ACE8598A33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89CE36-115B-4E6F-B7C9-60950F929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07908"/>
              </p:ext>
            </p:extLst>
          </p:nvPr>
        </p:nvGraphicFramePr>
        <p:xfrm>
          <a:off x="571500" y="1487366"/>
          <a:ext cx="4572000" cy="22961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85294261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2378786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5257664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97030496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Democracy Index</a:t>
                      </a:r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Sentiment Analysis</a:t>
                      </a:r>
                      <a:endParaRPr lang="en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36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Step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Source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Step 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Source</a:t>
                      </a:r>
                      <a:endParaRPr lang="en-ID" b="1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0931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Collecting data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- 365 newspapers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Collecting data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computer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7380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FGD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Hotel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Baverages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 Speaker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Accomodation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Modeling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computer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86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Deep Discussion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Speaker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Accomodation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Disemmination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Data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computer</a:t>
                      </a:r>
                      <a:endParaRPr lang="en-ID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376799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A473C754-D10F-4889-8B3C-06B3127A3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945022"/>
              </p:ext>
            </p:extLst>
          </p:nvPr>
        </p:nvGraphicFramePr>
        <p:xfrm>
          <a:off x="571500" y="3783526"/>
          <a:ext cx="4572000" cy="370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85294261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2378786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5257664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970304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Counting index</a:t>
                      </a:r>
                      <a:endParaRPr lang="en-ID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computer</a:t>
                      </a:r>
                      <a:endParaRPr lang="en-ID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376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371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A55F30-0749-40AE-A686-D2CCE9860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293C51-478B-4469-9DFD-82F3807492A1}"/>
              </a:ext>
            </a:extLst>
          </p:cNvPr>
          <p:cNvSpPr/>
          <p:nvPr/>
        </p:nvSpPr>
        <p:spPr>
          <a:xfrm>
            <a:off x="755009" y="3238150"/>
            <a:ext cx="5301842" cy="2172749"/>
          </a:xfrm>
          <a:prstGeom prst="ellipse">
            <a:avLst/>
          </a:prstGeom>
          <a:solidFill>
            <a:srgbClr val="F4F5FF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B4D27AF-74C9-429C-A633-7DB5AE8FADE8}"/>
              </a:ext>
            </a:extLst>
          </p:cNvPr>
          <p:cNvSpPr/>
          <p:nvPr/>
        </p:nvSpPr>
        <p:spPr>
          <a:xfrm>
            <a:off x="1186670" y="3372374"/>
            <a:ext cx="4484659" cy="2105637"/>
          </a:xfrm>
          <a:prstGeom prst="ellipse">
            <a:avLst/>
          </a:prstGeom>
          <a:solidFill>
            <a:srgbClr val="000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1" dirty="0">
                <a:solidFill>
                  <a:schemeClr val="bg1"/>
                </a:solidFill>
                <a:effectLst/>
                <a:latin typeface="Cambria" panose="02040503050406030204" pitchFamily="18" charset="0"/>
              </a:rPr>
              <a:t>Big things have small beginnings</a:t>
            </a:r>
          </a:p>
          <a:p>
            <a:pPr algn="ctr"/>
            <a:r>
              <a:rPr lang="en-US" i="1" dirty="0">
                <a:solidFill>
                  <a:schemeClr val="bg1"/>
                </a:solidFill>
                <a:latin typeface="Cambria" panose="02040503050406030204" pitchFamily="18" charset="0"/>
              </a:rPr>
              <a:t>Lawrence of Arabia</a:t>
            </a:r>
            <a:endParaRPr lang="en-ID" b="1" dirty="0">
              <a:solidFill>
                <a:schemeClr val="bg1"/>
              </a:solidFill>
              <a:latin typeface="Berkshire Swash" panose="02000505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25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9"/>
          <p:cNvSpPr txBox="1">
            <a:spLocks noGrp="1"/>
          </p:cNvSpPr>
          <p:nvPr>
            <p:ph type="title" idx="4294967295"/>
          </p:nvPr>
        </p:nvSpPr>
        <p:spPr>
          <a:xfrm>
            <a:off x="401640" y="213759"/>
            <a:ext cx="4510800" cy="6430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000" dirty="0" err="1"/>
              <a:t>Pentingnya</a:t>
            </a:r>
            <a:r>
              <a:rPr lang="en-US" sz="2000" dirty="0"/>
              <a:t> Pengukuran Tingkat </a:t>
            </a:r>
            <a:r>
              <a:rPr lang="en-US" sz="2000" dirty="0" err="1"/>
              <a:t>Demokarasi</a:t>
            </a:r>
            <a:endParaRPr sz="2000" dirty="0"/>
          </a:p>
        </p:txBody>
      </p:sp>
      <p:sp>
        <p:nvSpPr>
          <p:cNvPr id="685" name="Google Shape;685;p49"/>
          <p:cNvSpPr txBox="1">
            <a:spLocks noGrp="1"/>
          </p:cNvSpPr>
          <p:nvPr>
            <p:ph type="sldNum" idx="12"/>
          </p:nvPr>
        </p:nvSpPr>
        <p:spPr>
          <a:xfrm>
            <a:off x="6360438" y="4205326"/>
            <a:ext cx="411525" cy="29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pic>
        <p:nvPicPr>
          <p:cNvPr id="687" name="Google Shape;6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466" y="4153202"/>
            <a:ext cx="912825" cy="104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839" y="4421508"/>
            <a:ext cx="211933" cy="61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442" y="4506557"/>
            <a:ext cx="369844" cy="515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2115" y="4533124"/>
            <a:ext cx="504899" cy="58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7819" y="4252587"/>
            <a:ext cx="764621" cy="84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0700" y="4495688"/>
            <a:ext cx="623333" cy="68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97482" y="4459910"/>
            <a:ext cx="627488" cy="68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08680" y="4459910"/>
            <a:ext cx="583855" cy="68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61838" y="4459910"/>
            <a:ext cx="583855" cy="68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521306" y="4673338"/>
            <a:ext cx="511133" cy="3282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5E96F4CF-F9EE-4127-A4D4-A7F22B067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66735"/>
              </p:ext>
            </p:extLst>
          </p:nvPr>
        </p:nvGraphicFramePr>
        <p:xfrm>
          <a:off x="401640" y="1047750"/>
          <a:ext cx="5958800" cy="2966720"/>
        </p:xfrm>
        <a:graphic>
          <a:graphicData uri="http://schemas.openxmlformats.org/drawingml/2006/table">
            <a:tbl>
              <a:tblPr firstRow="1" bandRow="1">
                <a:tableStyleId>{B7259FF8-02D3-48AD-A7E2-A4B8CD10835C}</a:tableStyleId>
              </a:tblPr>
              <a:tblGrid>
                <a:gridCol w="579872">
                  <a:extLst>
                    <a:ext uri="{9D8B030D-6E8A-4147-A177-3AD203B41FA5}">
                      <a16:colId xmlns:a16="http://schemas.microsoft.com/office/drawing/2014/main" val="807547800"/>
                    </a:ext>
                  </a:extLst>
                </a:gridCol>
                <a:gridCol w="611888">
                  <a:extLst>
                    <a:ext uri="{9D8B030D-6E8A-4147-A177-3AD203B41FA5}">
                      <a16:colId xmlns:a16="http://schemas.microsoft.com/office/drawing/2014/main" val="944415158"/>
                    </a:ext>
                  </a:extLst>
                </a:gridCol>
                <a:gridCol w="595880">
                  <a:extLst>
                    <a:ext uri="{9D8B030D-6E8A-4147-A177-3AD203B41FA5}">
                      <a16:colId xmlns:a16="http://schemas.microsoft.com/office/drawing/2014/main" val="1096226124"/>
                    </a:ext>
                  </a:extLst>
                </a:gridCol>
                <a:gridCol w="595880">
                  <a:extLst>
                    <a:ext uri="{9D8B030D-6E8A-4147-A177-3AD203B41FA5}">
                      <a16:colId xmlns:a16="http://schemas.microsoft.com/office/drawing/2014/main" val="56664300"/>
                    </a:ext>
                  </a:extLst>
                </a:gridCol>
                <a:gridCol w="595880">
                  <a:extLst>
                    <a:ext uri="{9D8B030D-6E8A-4147-A177-3AD203B41FA5}">
                      <a16:colId xmlns:a16="http://schemas.microsoft.com/office/drawing/2014/main" val="2011882952"/>
                    </a:ext>
                  </a:extLst>
                </a:gridCol>
                <a:gridCol w="595880">
                  <a:extLst>
                    <a:ext uri="{9D8B030D-6E8A-4147-A177-3AD203B41FA5}">
                      <a16:colId xmlns:a16="http://schemas.microsoft.com/office/drawing/2014/main" val="2108323128"/>
                    </a:ext>
                  </a:extLst>
                </a:gridCol>
                <a:gridCol w="595880">
                  <a:extLst>
                    <a:ext uri="{9D8B030D-6E8A-4147-A177-3AD203B41FA5}">
                      <a16:colId xmlns:a16="http://schemas.microsoft.com/office/drawing/2014/main" val="3268600215"/>
                    </a:ext>
                  </a:extLst>
                </a:gridCol>
                <a:gridCol w="595880">
                  <a:extLst>
                    <a:ext uri="{9D8B030D-6E8A-4147-A177-3AD203B41FA5}">
                      <a16:colId xmlns:a16="http://schemas.microsoft.com/office/drawing/2014/main" val="2785092111"/>
                    </a:ext>
                  </a:extLst>
                </a:gridCol>
                <a:gridCol w="595880">
                  <a:extLst>
                    <a:ext uri="{9D8B030D-6E8A-4147-A177-3AD203B41FA5}">
                      <a16:colId xmlns:a16="http://schemas.microsoft.com/office/drawing/2014/main" val="522275394"/>
                    </a:ext>
                  </a:extLst>
                </a:gridCol>
                <a:gridCol w="595880">
                  <a:extLst>
                    <a:ext uri="{9D8B030D-6E8A-4147-A177-3AD203B41FA5}">
                      <a16:colId xmlns:a16="http://schemas.microsoft.com/office/drawing/2014/main" val="2453701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6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83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416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090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165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85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83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510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09766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23BE347-2BB9-4BF3-B8BD-CA47263A1E49}"/>
                  </a:ext>
                </a:extLst>
              </p14:cNvPr>
              <p14:cNvContentPartPr/>
              <p14:nvPr/>
            </p14:nvContentPartPr>
            <p14:xfrm>
              <a:off x="402080" y="175954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23BE347-2BB9-4BF3-B8BD-CA47263A1E4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3440" y="1669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5ECF404-A8E8-498F-B6C2-196D809AB6F4}"/>
                  </a:ext>
                </a:extLst>
              </p14:cNvPr>
              <p14:cNvContentPartPr/>
              <p14:nvPr/>
            </p14:nvContentPartPr>
            <p14:xfrm>
              <a:off x="1484600" y="1920514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5ECF404-A8E8-498F-B6C2-196D809AB6F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475960" y="191187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5" name="Picture 44">
            <a:extLst>
              <a:ext uri="{FF2B5EF4-FFF2-40B4-BE49-F238E27FC236}">
                <a16:creationId xmlns:a16="http://schemas.microsoft.com/office/drawing/2014/main" id="{79AA9177-438B-45DD-AFC8-F1184D8860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73400" y="1653195"/>
            <a:ext cx="1448002" cy="22863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8A4B080-39B6-4FD6-BDB5-0DEE9A5F60E3}"/>
                  </a:ext>
                </a:extLst>
              </p14:cNvPr>
              <p14:cNvContentPartPr/>
              <p14:nvPr/>
            </p14:nvContentPartPr>
            <p14:xfrm>
              <a:off x="8097" y="3303394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8A4B080-39B6-4FD6-BDB5-0DEE9A5F60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77" y="3299074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Chord 60">
            <a:extLst>
              <a:ext uri="{FF2B5EF4-FFF2-40B4-BE49-F238E27FC236}">
                <a16:creationId xmlns:a16="http://schemas.microsoft.com/office/drawing/2014/main" id="{2EE0DFA6-A0E7-4340-BEC3-4EBF0894F8E0}"/>
              </a:ext>
            </a:extLst>
          </p:cNvPr>
          <p:cNvSpPr/>
          <p:nvPr/>
        </p:nvSpPr>
        <p:spPr>
          <a:xfrm>
            <a:off x="5193467" y="1570121"/>
            <a:ext cx="2365200" cy="2059200"/>
          </a:xfrm>
          <a:prstGeom prst="chord">
            <a:avLst>
              <a:gd name="adj1" fmla="val 5414995"/>
              <a:gd name="adj2" fmla="val 16200000"/>
            </a:avLst>
          </a:prstGeom>
          <a:noFill/>
          <a:ln w="158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F047E8D-EFEE-49AC-9098-22521C1CE6A8}"/>
                  </a:ext>
                </a:extLst>
              </p:cNvPr>
              <p:cNvSpPr txBox="1"/>
              <p:nvPr/>
            </p:nvSpPr>
            <p:spPr>
              <a:xfrm>
                <a:off x="5508598" y="2471844"/>
                <a:ext cx="6814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𝐼𝐷𝐼</m:t>
                      </m:r>
                    </m:oMath>
                  </m:oMathPara>
                </a14:m>
                <a:endParaRPr lang="en-ID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F047E8D-EFEE-49AC-9098-22521C1C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98" y="2471844"/>
                <a:ext cx="681463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phic 4" descr="Rocket">
            <a:extLst>
              <a:ext uri="{FF2B5EF4-FFF2-40B4-BE49-F238E27FC236}">
                <a16:creationId xmlns:a16="http://schemas.microsoft.com/office/drawing/2014/main" id="{EF11774D-E10C-4881-936C-C1A2F0C1953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2803304">
            <a:off x="2296411" y="1033678"/>
            <a:ext cx="914400" cy="914400"/>
          </a:xfrm>
          <a:prstGeom prst="rect">
            <a:avLst/>
          </a:prstGeom>
        </p:spPr>
      </p:pic>
      <p:sp>
        <p:nvSpPr>
          <p:cNvPr id="6" name="Wave 5">
            <a:extLst>
              <a:ext uri="{FF2B5EF4-FFF2-40B4-BE49-F238E27FC236}">
                <a16:creationId xmlns:a16="http://schemas.microsoft.com/office/drawing/2014/main" id="{D0356FAC-35F6-43ED-B494-B934BF74A4D1}"/>
              </a:ext>
            </a:extLst>
          </p:cNvPr>
          <p:cNvSpPr/>
          <p:nvPr/>
        </p:nvSpPr>
        <p:spPr>
          <a:xfrm>
            <a:off x="401640" y="1129030"/>
            <a:ext cx="3421495" cy="790764"/>
          </a:xfrm>
          <a:prstGeom prst="wave">
            <a:avLst>
              <a:gd name="adj1" fmla="val 12500"/>
              <a:gd name="adj2" fmla="val -2489"/>
            </a:avLst>
          </a:prstGeom>
          <a:gradFill>
            <a:gsLst>
              <a:gs pos="0">
                <a:srgbClr val="A458FF"/>
              </a:gs>
              <a:gs pos="39000">
                <a:schemeClr val="bg1"/>
              </a:gs>
              <a:gs pos="100000">
                <a:schemeClr val="accent4"/>
              </a:gs>
            </a:gsLst>
            <a:lin ang="8100019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mengukur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tingkat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demokrasi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setiap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provinsi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6" name="Wave 55">
            <a:extLst>
              <a:ext uri="{FF2B5EF4-FFF2-40B4-BE49-F238E27FC236}">
                <a16:creationId xmlns:a16="http://schemas.microsoft.com/office/drawing/2014/main" id="{C13E7445-9C4A-4985-A3EB-7A9B067C597E}"/>
              </a:ext>
            </a:extLst>
          </p:cNvPr>
          <p:cNvSpPr/>
          <p:nvPr/>
        </p:nvSpPr>
        <p:spPr>
          <a:xfrm>
            <a:off x="310189" y="1834904"/>
            <a:ext cx="3421495" cy="790764"/>
          </a:xfrm>
          <a:prstGeom prst="wave">
            <a:avLst>
              <a:gd name="adj1" fmla="val 12500"/>
              <a:gd name="adj2" fmla="val -2489"/>
            </a:avLst>
          </a:prstGeom>
          <a:gradFill>
            <a:gsLst>
              <a:gs pos="0">
                <a:srgbClr val="A458FF"/>
              </a:gs>
              <a:gs pos="39000">
                <a:schemeClr val="bg1"/>
              </a:gs>
              <a:gs pos="100000">
                <a:schemeClr val="accent4"/>
              </a:gs>
            </a:gsLst>
            <a:lin ang="8100019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landasan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penyusunan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perencanaan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politik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7" name="Wave 56">
            <a:extLst>
              <a:ext uri="{FF2B5EF4-FFF2-40B4-BE49-F238E27FC236}">
                <a16:creationId xmlns:a16="http://schemas.microsoft.com/office/drawing/2014/main" id="{90D69DF2-4FC2-4D84-936E-4D2305F1D2A3}"/>
              </a:ext>
            </a:extLst>
          </p:cNvPr>
          <p:cNvSpPr/>
          <p:nvPr/>
        </p:nvSpPr>
        <p:spPr>
          <a:xfrm>
            <a:off x="218738" y="2540778"/>
            <a:ext cx="3421495" cy="790764"/>
          </a:xfrm>
          <a:prstGeom prst="wave">
            <a:avLst>
              <a:gd name="adj1" fmla="val 12500"/>
              <a:gd name="adj2" fmla="val -2489"/>
            </a:avLst>
          </a:prstGeom>
          <a:gradFill>
            <a:gsLst>
              <a:gs pos="0">
                <a:srgbClr val="A458FF"/>
              </a:gs>
              <a:gs pos="39000">
                <a:schemeClr val="bg1"/>
              </a:gs>
              <a:gs pos="100000">
                <a:schemeClr val="accent4"/>
              </a:gs>
            </a:gsLst>
            <a:lin ang="8100019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bahan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perbandingan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negara lain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6" name="Wave 65">
            <a:extLst>
              <a:ext uri="{FF2B5EF4-FFF2-40B4-BE49-F238E27FC236}">
                <a16:creationId xmlns:a16="http://schemas.microsoft.com/office/drawing/2014/main" id="{903DBD21-0FA2-48DF-BD58-9408F9C243FE}"/>
              </a:ext>
            </a:extLst>
          </p:cNvPr>
          <p:cNvSpPr/>
          <p:nvPr/>
        </p:nvSpPr>
        <p:spPr>
          <a:xfrm>
            <a:off x="264463" y="3293072"/>
            <a:ext cx="3421495" cy="790764"/>
          </a:xfrm>
          <a:prstGeom prst="wave">
            <a:avLst>
              <a:gd name="adj1" fmla="val 12500"/>
              <a:gd name="adj2" fmla="val -2489"/>
            </a:avLst>
          </a:prstGeom>
          <a:gradFill>
            <a:gsLst>
              <a:gs pos="0">
                <a:srgbClr val="A458FF"/>
              </a:gs>
              <a:gs pos="39000">
                <a:schemeClr val="bg1"/>
              </a:gs>
              <a:gs pos="100000">
                <a:schemeClr val="accent4"/>
              </a:gs>
            </a:gsLst>
            <a:lin ang="8100019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Sebagai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pendukung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penelitian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68" name="Graphic 67" descr="Rocket">
            <a:extLst>
              <a:ext uri="{FF2B5EF4-FFF2-40B4-BE49-F238E27FC236}">
                <a16:creationId xmlns:a16="http://schemas.microsoft.com/office/drawing/2014/main" id="{2A2836E1-0DB4-4F33-87AF-113C174CCA6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2803304">
            <a:off x="2140685" y="1838644"/>
            <a:ext cx="914400" cy="914400"/>
          </a:xfrm>
          <a:prstGeom prst="rect">
            <a:avLst/>
          </a:prstGeom>
        </p:spPr>
      </p:pic>
      <p:pic>
        <p:nvPicPr>
          <p:cNvPr id="69" name="Graphic 68" descr="Rocket">
            <a:extLst>
              <a:ext uri="{FF2B5EF4-FFF2-40B4-BE49-F238E27FC236}">
                <a16:creationId xmlns:a16="http://schemas.microsoft.com/office/drawing/2014/main" id="{E1859B4E-8393-4485-9431-1A59A0110BB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2803304">
            <a:off x="2067101" y="2503438"/>
            <a:ext cx="914400" cy="914400"/>
          </a:xfrm>
          <a:prstGeom prst="rect">
            <a:avLst/>
          </a:prstGeom>
        </p:spPr>
      </p:pic>
      <p:pic>
        <p:nvPicPr>
          <p:cNvPr id="70" name="Graphic 69" descr="Rocket">
            <a:extLst>
              <a:ext uri="{FF2B5EF4-FFF2-40B4-BE49-F238E27FC236}">
                <a16:creationId xmlns:a16="http://schemas.microsoft.com/office/drawing/2014/main" id="{3FB55B5B-2CE9-4891-BBEA-957EB24EC40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 rot="2803304">
            <a:off x="2116666" y="31667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0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2 -0.00401 L 0.22708 -0.004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1481E-6 -9.87654E-7 L 0.25 -9.87654E-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2 0.00123 L 0.25532 0.0012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1481E-6 -2.46914E-7 L 0.25 -2.46914E-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6" grpId="0" animBg="1"/>
      <p:bldP spid="57" grpId="0" animBg="1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34B35-408E-4F5B-A06D-4A927C8F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Indeks</a:t>
            </a:r>
            <a:r>
              <a:rPr lang="en-US" dirty="0"/>
              <a:t> </a:t>
            </a:r>
            <a:r>
              <a:rPr lang="en-US" dirty="0" err="1"/>
              <a:t>Demokrasi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C435D6-D212-4733-8921-949BCF618B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BE040-B1AC-4310-BBDA-1429BDDB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76" y="1700356"/>
            <a:ext cx="1689018" cy="1510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D41B68-0FD2-414C-BDF7-09EE1326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69" y="1688593"/>
            <a:ext cx="2508606" cy="1573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AADEB-8267-44D6-BB40-04764E24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411" y="1700356"/>
            <a:ext cx="2100513" cy="157335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F13587-A3D6-4A72-A2E0-607F2DD75174}"/>
              </a:ext>
            </a:extLst>
          </p:cNvPr>
          <p:cNvCxnSpPr/>
          <p:nvPr/>
        </p:nvCxnSpPr>
        <p:spPr>
          <a:xfrm>
            <a:off x="3247272" y="3408218"/>
            <a:ext cx="0" cy="581891"/>
          </a:xfrm>
          <a:prstGeom prst="straightConnector1">
            <a:avLst/>
          </a:prstGeom>
          <a:ln w="381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9E88B50-7FDD-4C48-9E73-D1E6CAFF293C}"/>
              </a:ext>
            </a:extLst>
          </p:cNvPr>
          <p:cNvSpPr txBox="1"/>
          <p:nvPr/>
        </p:nvSpPr>
        <p:spPr>
          <a:xfrm>
            <a:off x="2584270" y="406054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Komputasi</a:t>
            </a:r>
            <a:endParaRPr lang="en-ID" sz="18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00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D4ADE7-BD43-4E79-AF6C-49A07A4E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12" y="205975"/>
            <a:ext cx="1673943" cy="500607"/>
          </a:xfrm>
        </p:spPr>
        <p:txBody>
          <a:bodyPr/>
          <a:lstStyle/>
          <a:p>
            <a:r>
              <a:rPr lang="en-US" sz="2800" dirty="0" err="1"/>
              <a:t>Masalah</a:t>
            </a:r>
            <a:r>
              <a:rPr lang="en-US" dirty="0"/>
              <a:t>:</a:t>
            </a:r>
            <a:endParaRPr lang="en-ID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C1266AB-D285-4A00-95A0-7C18CD1D5F46}"/>
              </a:ext>
            </a:extLst>
          </p:cNvPr>
          <p:cNvGraphicFramePr/>
          <p:nvPr/>
        </p:nvGraphicFramePr>
        <p:xfrm>
          <a:off x="313013" y="881495"/>
          <a:ext cx="6118960" cy="4056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42F4D4-857E-4EE9-861B-4F91D8F13ECF}"/>
              </a:ext>
            </a:extLst>
          </p:cNvPr>
          <p:cNvCxnSpPr/>
          <p:nvPr/>
        </p:nvCxnSpPr>
        <p:spPr>
          <a:xfrm>
            <a:off x="4520045" y="1704109"/>
            <a:ext cx="0" cy="2712027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9AEFD1-3A1C-4ADF-8951-EEA1043B43B6}"/>
                  </a:ext>
                </a:extLst>
              </p:cNvPr>
              <p:cNvSpPr txBox="1"/>
              <p:nvPr/>
            </p:nvSpPr>
            <p:spPr>
              <a:xfrm>
                <a:off x="4686300" y="1548245"/>
                <a:ext cx="6754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D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ID" dirty="0">
                    <a:solidFill>
                      <a:schemeClr val="bg1"/>
                    </a:solidFill>
                  </a:rPr>
                  <a:t>=2,3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9AEFD1-3A1C-4ADF-8951-EEA1043B4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00" y="1548245"/>
                <a:ext cx="675410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itle 6">
            <a:extLst>
              <a:ext uri="{FF2B5EF4-FFF2-40B4-BE49-F238E27FC236}">
                <a16:creationId xmlns:a16="http://schemas.microsoft.com/office/drawing/2014/main" id="{D0CD2DED-E338-4A99-88CD-7C8DA671E308}"/>
              </a:ext>
            </a:extLst>
          </p:cNvPr>
          <p:cNvSpPr txBox="1">
            <a:spLocks/>
          </p:cNvSpPr>
          <p:nvPr/>
        </p:nvSpPr>
        <p:spPr>
          <a:xfrm>
            <a:off x="2363428" y="226757"/>
            <a:ext cx="4313233" cy="500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1400" dirty="0" err="1"/>
              <a:t>Rentang</a:t>
            </a:r>
            <a:r>
              <a:rPr lang="en-US" sz="1400" dirty="0"/>
              <a:t> Waktu </a:t>
            </a:r>
            <a:r>
              <a:rPr lang="en-US" sz="1400" dirty="0" err="1"/>
              <a:t>antara</a:t>
            </a:r>
            <a:r>
              <a:rPr lang="en-US" sz="1400" dirty="0"/>
              <a:t> </a:t>
            </a:r>
            <a:r>
              <a:rPr lang="en-US" sz="1400" dirty="0" err="1"/>
              <a:t>Publikasi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Data </a:t>
            </a:r>
            <a:r>
              <a:rPr lang="en-US" sz="1400" dirty="0" err="1"/>
              <a:t>Terakhir</a:t>
            </a:r>
            <a:r>
              <a:rPr lang="en-US" sz="1400" dirty="0"/>
              <a:t> yang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endParaRPr lang="en-ID" sz="1400" dirty="0"/>
          </a:p>
        </p:txBody>
      </p:sp>
    </p:spTree>
    <p:extLst>
      <p:ext uri="{BB962C8B-B14F-4D97-AF65-F5344CB8AC3E}">
        <p14:creationId xmlns:p14="http://schemas.microsoft.com/office/powerpoint/2010/main" val="275496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ADEAC-B2A4-8226-9F37-624F05B5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032" y="1143000"/>
            <a:ext cx="4510800" cy="2466148"/>
          </a:xfrm>
        </p:spPr>
        <p:txBody>
          <a:bodyPr/>
          <a:lstStyle/>
          <a:p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lain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mengukur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demokrasi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penyajian</a:t>
            </a:r>
            <a:r>
              <a:rPr lang="en-US" dirty="0"/>
              <a:t> data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i="1" dirty="0"/>
              <a:t>up to date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28FBD9-7C6D-600B-0383-D3FBB25950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4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40CCB2-6EC0-4691-94B8-2C16AD50BD03}"/>
              </a:ext>
            </a:extLst>
          </p:cNvPr>
          <p:cNvSpPr/>
          <p:nvPr/>
        </p:nvSpPr>
        <p:spPr>
          <a:xfrm>
            <a:off x="3002973" y="388932"/>
            <a:ext cx="3013364" cy="920321"/>
          </a:xfrm>
          <a:custGeom>
            <a:avLst/>
            <a:gdLst>
              <a:gd name="connsiteX0" fmla="*/ 0 w 3002972"/>
              <a:gd name="connsiteY0" fmla="*/ 0 h 1028700"/>
              <a:gd name="connsiteX1" fmla="*/ 3002972 w 3002972"/>
              <a:gd name="connsiteY1" fmla="*/ 0 h 1028700"/>
              <a:gd name="connsiteX2" fmla="*/ 3002972 w 3002972"/>
              <a:gd name="connsiteY2" fmla="*/ 1028700 h 1028700"/>
              <a:gd name="connsiteX3" fmla="*/ 0 w 3002972"/>
              <a:gd name="connsiteY3" fmla="*/ 1028700 h 1028700"/>
              <a:gd name="connsiteX4" fmla="*/ 0 w 3002972"/>
              <a:gd name="connsiteY4" fmla="*/ 0 h 1028700"/>
              <a:gd name="connsiteX0" fmla="*/ 0 w 3002972"/>
              <a:gd name="connsiteY0" fmla="*/ 0 h 1120140"/>
              <a:gd name="connsiteX1" fmla="*/ 3002972 w 3002972"/>
              <a:gd name="connsiteY1" fmla="*/ 0 h 1120140"/>
              <a:gd name="connsiteX2" fmla="*/ 3002972 w 3002972"/>
              <a:gd name="connsiteY2" fmla="*/ 1028700 h 1120140"/>
              <a:gd name="connsiteX3" fmla="*/ 91440 w 3002972"/>
              <a:gd name="connsiteY3" fmla="*/ 1120140 h 1120140"/>
              <a:gd name="connsiteX0" fmla="*/ 1 w 3002973"/>
              <a:gd name="connsiteY0" fmla="*/ 5195 h 1125335"/>
              <a:gd name="connsiteX1" fmla="*/ 0 w 3002973"/>
              <a:gd name="connsiteY1" fmla="*/ 0 h 1125335"/>
              <a:gd name="connsiteX2" fmla="*/ 3002973 w 3002973"/>
              <a:gd name="connsiteY2" fmla="*/ 5195 h 1125335"/>
              <a:gd name="connsiteX3" fmla="*/ 3002973 w 3002973"/>
              <a:gd name="connsiteY3" fmla="*/ 1033895 h 1125335"/>
              <a:gd name="connsiteX4" fmla="*/ 91441 w 3002973"/>
              <a:gd name="connsiteY4" fmla="*/ 1125335 h 1125335"/>
              <a:gd name="connsiteX0" fmla="*/ 1 w 3002973"/>
              <a:gd name="connsiteY0" fmla="*/ 5195 h 1125335"/>
              <a:gd name="connsiteX1" fmla="*/ 0 w 3002973"/>
              <a:gd name="connsiteY1" fmla="*/ 0 h 1125335"/>
              <a:gd name="connsiteX2" fmla="*/ 3002973 w 3002973"/>
              <a:gd name="connsiteY2" fmla="*/ 5195 h 1125335"/>
              <a:gd name="connsiteX3" fmla="*/ 3002973 w 3002973"/>
              <a:gd name="connsiteY3" fmla="*/ 1033895 h 1125335"/>
              <a:gd name="connsiteX4" fmla="*/ 91441 w 3002973"/>
              <a:gd name="connsiteY4" fmla="*/ 1125335 h 1125335"/>
              <a:gd name="connsiteX0" fmla="*/ 1 w 3002973"/>
              <a:gd name="connsiteY0" fmla="*/ 5195 h 1066108"/>
              <a:gd name="connsiteX1" fmla="*/ 0 w 3002973"/>
              <a:gd name="connsiteY1" fmla="*/ 0 h 1066108"/>
              <a:gd name="connsiteX2" fmla="*/ 3002973 w 3002973"/>
              <a:gd name="connsiteY2" fmla="*/ 5195 h 1066108"/>
              <a:gd name="connsiteX3" fmla="*/ 3002973 w 3002973"/>
              <a:gd name="connsiteY3" fmla="*/ 1033895 h 1066108"/>
              <a:gd name="connsiteX4" fmla="*/ 91441 w 3002973"/>
              <a:gd name="connsiteY4" fmla="*/ 1066108 h 1066108"/>
              <a:gd name="connsiteX0" fmla="*/ 53532 w 3056504"/>
              <a:gd name="connsiteY0" fmla="*/ 5195 h 1066108"/>
              <a:gd name="connsiteX1" fmla="*/ 53531 w 3056504"/>
              <a:gd name="connsiteY1" fmla="*/ 0 h 1066108"/>
              <a:gd name="connsiteX2" fmla="*/ 3056504 w 3056504"/>
              <a:gd name="connsiteY2" fmla="*/ 5195 h 1066108"/>
              <a:gd name="connsiteX3" fmla="*/ 3056504 w 3056504"/>
              <a:gd name="connsiteY3" fmla="*/ 1033895 h 1066108"/>
              <a:gd name="connsiteX4" fmla="*/ 0 w 3056504"/>
              <a:gd name="connsiteY4" fmla="*/ 1066108 h 1066108"/>
              <a:gd name="connsiteX0" fmla="*/ 62132 w 3065104"/>
              <a:gd name="connsiteY0" fmla="*/ 98 h 1061011"/>
              <a:gd name="connsiteX1" fmla="*/ 0 w 3065104"/>
              <a:gd name="connsiteY1" fmla="*/ 18594 h 1061011"/>
              <a:gd name="connsiteX2" fmla="*/ 3065104 w 3065104"/>
              <a:gd name="connsiteY2" fmla="*/ 98 h 1061011"/>
              <a:gd name="connsiteX3" fmla="*/ 3065104 w 3065104"/>
              <a:gd name="connsiteY3" fmla="*/ 1028798 h 1061011"/>
              <a:gd name="connsiteX4" fmla="*/ 8600 w 3065104"/>
              <a:gd name="connsiteY4" fmla="*/ 1061011 h 1061011"/>
              <a:gd name="connsiteX0" fmla="*/ 53532 w 3056504"/>
              <a:gd name="connsiteY0" fmla="*/ 98 h 1061011"/>
              <a:gd name="connsiteX1" fmla="*/ 94951 w 3056504"/>
              <a:gd name="connsiteY1" fmla="*/ 18595 h 1061011"/>
              <a:gd name="connsiteX2" fmla="*/ 3056504 w 3056504"/>
              <a:gd name="connsiteY2" fmla="*/ 98 h 1061011"/>
              <a:gd name="connsiteX3" fmla="*/ 3056504 w 3056504"/>
              <a:gd name="connsiteY3" fmla="*/ 1028798 h 1061011"/>
              <a:gd name="connsiteX4" fmla="*/ 0 w 3056504"/>
              <a:gd name="connsiteY4" fmla="*/ 1061011 h 1061011"/>
              <a:gd name="connsiteX0" fmla="*/ 0 w 3002972"/>
              <a:gd name="connsiteY0" fmla="*/ 98 h 1049165"/>
              <a:gd name="connsiteX1" fmla="*/ 41419 w 3002972"/>
              <a:gd name="connsiteY1" fmla="*/ 18595 h 1049165"/>
              <a:gd name="connsiteX2" fmla="*/ 3002972 w 3002972"/>
              <a:gd name="connsiteY2" fmla="*/ 98 h 1049165"/>
              <a:gd name="connsiteX3" fmla="*/ 3002972 w 3002972"/>
              <a:gd name="connsiteY3" fmla="*/ 1028798 h 1049165"/>
              <a:gd name="connsiteX4" fmla="*/ 29309 w 3002972"/>
              <a:gd name="connsiteY4" fmla="*/ 1049165 h 1049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2972" h="1049165">
                <a:moveTo>
                  <a:pt x="0" y="98"/>
                </a:moveTo>
                <a:cubicBezTo>
                  <a:pt x="0" y="-1634"/>
                  <a:pt x="41419" y="20327"/>
                  <a:pt x="41419" y="18595"/>
                </a:cubicBezTo>
                <a:lnTo>
                  <a:pt x="3002972" y="98"/>
                </a:lnTo>
                <a:lnTo>
                  <a:pt x="3002972" y="1028798"/>
                </a:lnTo>
                <a:lnTo>
                  <a:pt x="29309" y="1049165"/>
                </a:lnTo>
              </a:path>
            </a:pathLst>
          </a:custGeom>
          <a:noFill/>
          <a:ln w="7302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D4ADE7-BD43-4E79-AF6C-49A07A4ED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16" y="389657"/>
            <a:ext cx="4157370" cy="706582"/>
          </a:xfrm>
          <a:noFill/>
        </p:spPr>
        <p:txBody>
          <a:bodyPr/>
          <a:lstStyle/>
          <a:p>
            <a:pPr algn="ctr"/>
            <a:r>
              <a:rPr lang="en-US" sz="2800" dirty="0"/>
              <a:t>Literature Review</a:t>
            </a:r>
            <a:endParaRPr lang="en-ID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CEB9AA-5A44-4554-AC44-496D89704E34}"/>
              </a:ext>
            </a:extLst>
          </p:cNvPr>
          <p:cNvCxnSpPr>
            <a:cxnSpLocks/>
          </p:cNvCxnSpPr>
          <p:nvPr/>
        </p:nvCxnSpPr>
        <p:spPr>
          <a:xfrm flipH="1">
            <a:off x="3002973" y="388932"/>
            <a:ext cx="1" cy="19742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15CD8D-FD90-4316-906A-3FA939A4D054}"/>
              </a:ext>
            </a:extLst>
          </p:cNvPr>
          <p:cNvCxnSpPr>
            <a:cxnSpLocks/>
          </p:cNvCxnSpPr>
          <p:nvPr/>
        </p:nvCxnSpPr>
        <p:spPr>
          <a:xfrm>
            <a:off x="3023757" y="997525"/>
            <a:ext cx="0" cy="31172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8878853-039E-42EE-9D58-3ABBDF82EF3F}"/>
              </a:ext>
            </a:extLst>
          </p:cNvPr>
          <p:cNvSpPr txBox="1"/>
          <p:nvPr/>
        </p:nvSpPr>
        <p:spPr>
          <a:xfrm>
            <a:off x="5472830" y="3034145"/>
            <a:ext cx="12396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(Oliveira, 2019)</a:t>
            </a:r>
            <a:endParaRPr lang="en-ID" sz="11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615DD-EFCC-49F4-98D5-45470DBE965C}"/>
              </a:ext>
            </a:extLst>
          </p:cNvPr>
          <p:cNvSpPr txBox="1"/>
          <p:nvPr/>
        </p:nvSpPr>
        <p:spPr>
          <a:xfrm>
            <a:off x="5590464" y="3527671"/>
            <a:ext cx="129592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</a:rPr>
              <a:t>Sentiment </a:t>
            </a:r>
            <a:r>
              <a:rPr lang="en-US" sz="1050" dirty="0" err="1">
                <a:solidFill>
                  <a:schemeClr val="tx2">
                    <a:lumMod val="75000"/>
                  </a:schemeClr>
                </a:solidFill>
              </a:rPr>
              <a:t>Anlysis</a:t>
            </a:r>
            <a:r>
              <a:rPr lang="en-US" sz="1050" dirty="0">
                <a:solidFill>
                  <a:schemeClr val="tx2">
                    <a:lumMod val="75000"/>
                  </a:schemeClr>
                </a:solidFill>
              </a:rPr>
              <a:t> for government program</a:t>
            </a:r>
            <a:endParaRPr lang="en-ID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C09B1E-2C1C-4B4F-A611-4759207B2C67}"/>
              </a:ext>
            </a:extLst>
          </p:cNvPr>
          <p:cNvSpPr txBox="1"/>
          <p:nvPr/>
        </p:nvSpPr>
        <p:spPr>
          <a:xfrm>
            <a:off x="4100561" y="3041755"/>
            <a:ext cx="14132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(Marzagao,2017)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D9C2B0-3DA2-4C52-B512-7169206707FC}"/>
              </a:ext>
            </a:extLst>
          </p:cNvPr>
          <p:cNvSpPr txBox="1"/>
          <p:nvPr/>
        </p:nvSpPr>
        <p:spPr>
          <a:xfrm>
            <a:off x="4337329" y="3543409"/>
            <a:ext cx="11315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</a:rPr>
              <a:t>Automated Democracy Score (PDF)</a:t>
            </a:r>
            <a:endParaRPr lang="en-ID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7E951F1-A709-4323-AAF3-BF46ECFE8780}"/>
              </a:ext>
            </a:extLst>
          </p:cNvPr>
          <p:cNvSpPr txBox="1"/>
          <p:nvPr/>
        </p:nvSpPr>
        <p:spPr>
          <a:xfrm>
            <a:off x="2820392" y="3060263"/>
            <a:ext cx="1374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(Bashar, 2019)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30087C-7083-4B07-88C0-14C75A446D45}"/>
              </a:ext>
            </a:extLst>
          </p:cNvPr>
          <p:cNvSpPr txBox="1"/>
          <p:nvPr/>
        </p:nvSpPr>
        <p:spPr>
          <a:xfrm>
            <a:off x="1456418" y="3002793"/>
            <a:ext cx="1374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(</a:t>
            </a:r>
            <a:r>
              <a:rPr lang="en-US" sz="1100" dirty="0" err="1">
                <a:solidFill>
                  <a:schemeClr val="bg1"/>
                </a:solidFill>
              </a:rPr>
              <a:t>Grundler</a:t>
            </a:r>
            <a:r>
              <a:rPr lang="en-US" sz="1100" dirty="0">
                <a:solidFill>
                  <a:schemeClr val="bg1"/>
                </a:solidFill>
              </a:rPr>
              <a:t> and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Krieger, 2021)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BFB5563-667F-4718-A243-B6B7C1FADF90}"/>
              </a:ext>
            </a:extLst>
          </p:cNvPr>
          <p:cNvSpPr txBox="1"/>
          <p:nvPr/>
        </p:nvSpPr>
        <p:spPr>
          <a:xfrm>
            <a:off x="270858" y="3017262"/>
            <a:ext cx="13740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(Lutz and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du Toit, 2014)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D581C3-E0F0-4A5F-914E-21BBCA427928}"/>
              </a:ext>
            </a:extLst>
          </p:cNvPr>
          <p:cNvSpPr txBox="1"/>
          <p:nvPr/>
        </p:nvSpPr>
        <p:spPr>
          <a:xfrm>
            <a:off x="479126" y="3462618"/>
            <a:ext cx="113155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</a:rPr>
              <a:t>Measuring democracy from twitter using sentiment analysis</a:t>
            </a:r>
            <a:endParaRPr lang="en-ID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12C7E7-F034-407C-B6E0-9418D96B3576}"/>
              </a:ext>
            </a:extLst>
          </p:cNvPr>
          <p:cNvSpPr txBox="1"/>
          <p:nvPr/>
        </p:nvSpPr>
        <p:spPr>
          <a:xfrm>
            <a:off x="3103832" y="3491150"/>
            <a:ext cx="11315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</a:rPr>
              <a:t>Using Non Response Analysis to predict democracy value</a:t>
            </a:r>
            <a:endParaRPr lang="en-ID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2B812B-D773-4F6D-8BD4-960B7272183F}"/>
              </a:ext>
            </a:extLst>
          </p:cNvPr>
          <p:cNvSpPr txBox="1"/>
          <p:nvPr/>
        </p:nvSpPr>
        <p:spPr>
          <a:xfrm>
            <a:off x="1688842" y="3491150"/>
            <a:ext cx="11315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2">
                    <a:lumMod val="75000"/>
                  </a:schemeClr>
                </a:solidFill>
              </a:rPr>
              <a:t>Using machine learning to conduct research about democracy indicator</a:t>
            </a:r>
            <a:endParaRPr lang="en-ID" sz="10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5EC857-F847-44DB-8FD8-F528DA2D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2" y="1657065"/>
            <a:ext cx="1436553" cy="143655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5894F37-5371-4100-9DE5-EBFCDA8F1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5" y="1655128"/>
            <a:ext cx="1436553" cy="143655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A28961B-AF38-4BC6-A39D-847FD429B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829" y="1649829"/>
            <a:ext cx="1436553" cy="14365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47975B7-AB9A-487C-A712-49AA4A95D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61" y="1649829"/>
            <a:ext cx="1436553" cy="143655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6F0D117-BD40-4480-BAAB-67C409439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447" y="1607048"/>
            <a:ext cx="1436553" cy="143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0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3796-EA1A-4D57-9FBA-98217EBB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83" y="-141294"/>
            <a:ext cx="4510800" cy="857400"/>
          </a:xfrm>
        </p:spPr>
        <p:txBody>
          <a:bodyPr/>
          <a:lstStyle/>
          <a:p>
            <a:r>
              <a:rPr lang="en-US" dirty="0"/>
              <a:t>Literature 1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0326C-907A-4982-9134-1C5D4ACDA2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FA7AC-EFFD-4182-A1A3-0FA30491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85" y="1120780"/>
            <a:ext cx="2587336" cy="845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B7598-3360-41A9-9206-83716659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61562"/>
            <a:ext cx="3324689" cy="5020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A77C3E-22BC-490A-A39D-D221BE17C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22" y="1930129"/>
            <a:ext cx="1219200" cy="121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E2AA9D-DB07-45F0-9C5B-8255B07BE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261" y="2159351"/>
            <a:ext cx="857400" cy="85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5EEB17-D094-499F-A968-ACBA394FA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115" y="3112825"/>
            <a:ext cx="2855875" cy="18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7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3796-EA1A-4D57-9FBA-98217EBB9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40" y="205975"/>
            <a:ext cx="2676577" cy="502266"/>
          </a:xfrm>
        </p:spPr>
        <p:txBody>
          <a:bodyPr/>
          <a:lstStyle/>
          <a:p>
            <a:r>
              <a:rPr lang="en-US" dirty="0"/>
              <a:t>Literature 2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0326C-907A-4982-9134-1C5D4ACDA2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F99ED1-BF88-4B83-AFC1-362CA568A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0" y="860436"/>
            <a:ext cx="6330170" cy="146712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3E81B99-9A24-F85B-C057-0543A6D04EE9}"/>
              </a:ext>
            </a:extLst>
          </p:cNvPr>
          <p:cNvGrpSpPr/>
          <p:nvPr/>
        </p:nvGrpSpPr>
        <p:grpSpPr>
          <a:xfrm>
            <a:off x="332509" y="2533767"/>
            <a:ext cx="6173301" cy="2216084"/>
            <a:chOff x="332509" y="2533767"/>
            <a:chExt cx="6173301" cy="22160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60FCF3C-E1D1-4D34-A95B-B0A91A06D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509" y="2533767"/>
              <a:ext cx="2071798" cy="221608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80E26D-3C6A-4EB7-BC6E-1EB6708A9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2217" y="2698626"/>
              <a:ext cx="3653593" cy="1886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8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5228</TotalTime>
  <Words>656</Words>
  <Application>Microsoft Office PowerPoint</Application>
  <PresentationFormat>Custom</PresentationFormat>
  <Paragraphs>240</Paragraphs>
  <Slides>26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Muli</vt:lpstr>
      <vt:lpstr>Times New Roman</vt:lpstr>
      <vt:lpstr>Cambria Math</vt:lpstr>
      <vt:lpstr>Microsoft YaHei</vt:lpstr>
      <vt:lpstr>Arial</vt:lpstr>
      <vt:lpstr>Cambria</vt:lpstr>
      <vt:lpstr>Lexend Deca</vt:lpstr>
      <vt:lpstr>Bell MT</vt:lpstr>
      <vt:lpstr>Berkshire Swash</vt:lpstr>
      <vt:lpstr>Aliena template</vt:lpstr>
      <vt:lpstr>Pengukuran Tingkat Demokrasi Menggunakan Metode Sentiment Analysis</vt:lpstr>
      <vt:lpstr>PowerPoint Presentation</vt:lpstr>
      <vt:lpstr>Pentingnya Pengukuran Tingkat Demokarasi</vt:lpstr>
      <vt:lpstr>Indeks Demokrasi</vt:lpstr>
      <vt:lpstr>Masalah:</vt:lpstr>
      <vt:lpstr>Diperlukan metode lain untuk mengukur tingkat demokrasi, sehingga penyajian data lebih up to date</vt:lpstr>
      <vt:lpstr>Literature Review</vt:lpstr>
      <vt:lpstr>Literature 1</vt:lpstr>
      <vt:lpstr>Literature 2</vt:lpstr>
      <vt:lpstr>Literature 3</vt:lpstr>
      <vt:lpstr>Literature 4</vt:lpstr>
      <vt:lpstr>Literature 5</vt:lpstr>
      <vt:lpstr>Indonesia Literature Map</vt:lpstr>
      <vt:lpstr>Hypothesis</vt:lpstr>
      <vt:lpstr>PowerPoint Presentation</vt:lpstr>
      <vt:lpstr>PowerPoint Presentation</vt:lpstr>
      <vt:lpstr>Collecting Data - Scraping</vt:lpstr>
      <vt:lpstr>Tag/Key Words</vt:lpstr>
      <vt:lpstr>PowerPoint Presentation</vt:lpstr>
      <vt:lpstr>Classification Algorithm: Naïve Bayes dan SVM</vt:lpstr>
      <vt:lpstr>Classification Evaluation</vt:lpstr>
      <vt:lpstr>T-test Democracy Index vs Sentiment Analysis </vt:lpstr>
      <vt:lpstr>Advantage of Sentiment Analysis</vt:lpstr>
      <vt:lpstr>Time Comparation</vt:lpstr>
      <vt:lpstr>Cost Comparation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Pemodelan Stokastik  Indeks Demokrasi Indonesia menggunakan Metode Penggalian Teks</dc:title>
  <dc:creator>Asus</dc:creator>
  <cp:lastModifiedBy>Nova Nurviana</cp:lastModifiedBy>
  <cp:revision>62</cp:revision>
  <dcterms:modified xsi:type="dcterms:W3CDTF">2022-06-22T08:48:14Z</dcterms:modified>
</cp:coreProperties>
</file>